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86" r:id="rId3"/>
    <p:sldId id="287" r:id="rId4"/>
    <p:sldId id="288" r:id="rId5"/>
    <p:sldId id="289"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309" r:id="rId22"/>
    <p:sldId id="275" r:id="rId23"/>
    <p:sldId id="277" r:id="rId24"/>
    <p:sldId id="327" r:id="rId25"/>
    <p:sldId id="30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tiff>
</file>

<file path=ppt/media/image11.tiff>
</file>

<file path=ppt/media/image12.png>
</file>

<file path=ppt/media/image13.tiff>
</file>

<file path=ppt/media/image14.jpeg>
</file>

<file path=ppt/media/image18.png>
</file>

<file path=ppt/media/image2.png>
</file>

<file path=ppt/media/image3.tiff>
</file>

<file path=ppt/media/image4.png>
</file>

<file path=ppt/media/image5.tiff>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6D8FB-70F4-364A-BBDB-6FDEB913E8F2}" type="datetimeFigureOut">
              <a:rPr lang="en-US" smtClean="0"/>
              <a:t>4/11/22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F24BF5-8718-CE4C-BB30-E772871FABE5}" type="slidenum">
              <a:rPr lang="en-US" smtClean="0"/>
              <a:t>‹#›</a:t>
            </a:fld>
            <a:endParaRPr lang="en-US"/>
          </a:p>
        </p:txBody>
      </p:sp>
    </p:spTree>
    <p:extLst>
      <p:ext uri="{BB962C8B-B14F-4D97-AF65-F5344CB8AC3E}">
        <p14:creationId xmlns:p14="http://schemas.microsoft.com/office/powerpoint/2010/main" val="587981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B4C34-D922-5D47-ACD3-D8B8F6EA75EA}" type="slidenum">
              <a:rPr lang="en-US"/>
              <a:pPr/>
              <a:t>22</a:t>
            </a:fld>
            <a:endParaRPr lang="en-US"/>
          </a:p>
        </p:txBody>
      </p:sp>
      <p:sp>
        <p:nvSpPr>
          <p:cNvPr id="256002"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560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normAutofit fontScale="92500" lnSpcReduction="10000"/>
          </a:bodyPr>
          <a:lstStyle/>
          <a:p>
            <a:r>
              <a:rPr lang="en-US"/>
              <a:t> *  Editorial</a:t>
            </a:r>
          </a:p>
          <a:p>
            <a:endParaRPr lang="en-US"/>
          </a:p>
          <a:p>
            <a:r>
              <a:rPr lang="en-US"/>
              <a:t>A new genetic variant of Chlamydia trachomatis</a:t>
            </a:r>
          </a:p>
          <a:p>
            <a:endParaRPr lang="en-US"/>
          </a:p>
          <a:p>
            <a:r>
              <a:rPr lang="en-US"/>
              <a:t>   1. Björn Herrmann</a:t>
            </a:r>
          </a:p>
          <a:p>
            <a:endParaRPr lang="en-US"/>
          </a:p>
          <a:p>
            <a:r>
              <a:rPr lang="en-US"/>
              <a:t>   1. Correspondence to:  Björn Herrmann  Department of Clinical Microbiology, Uppsala University Hospital, S-751 85 Uppsala, Sweden; bjorn.herrmann@medsci.uu.se</a:t>
            </a:r>
          </a:p>
          <a:p>
            <a:endParaRPr lang="en-US"/>
          </a:p>
          <a:p>
            <a:r>
              <a:rPr lang="en-US"/>
              <a:t>    * Chlamydia trachomatis</a:t>
            </a:r>
          </a:p>
          <a:p>
            <a:r>
              <a:rPr lang="en-US"/>
              <a:t>    * Sweden</a:t>
            </a:r>
          </a:p>
          <a:p>
            <a:endParaRPr lang="en-US"/>
          </a:p>
          <a:p>
            <a:r>
              <a:rPr lang="en-US"/>
              <a:t>A thrilling story in Sweden, with global impact</a:t>
            </a:r>
          </a:p>
          <a:p>
            <a:endParaRPr lang="en-US"/>
          </a:p>
          <a:p>
            <a:r>
              <a:rPr lang="en-US"/>
              <a:t>A new variant of Chlamydia trachomatis was discovered in Sweden in 2006. This variant contains a mutant sequence that cannot be detected with either the Abbott m2000 (Abbott Diagnostics, Chicago, IL, USA) or Cobas Amplicor/TaqMan48 (Roche Diagnostics, Basel, Switzerland) systems. 1 The first description reported that the new variant constituted 13% of all detected chlamydia infections (from mid-September to October 2006) in the county of Halland (south west of Sweden). It soon became apparent that the proportion was higher and that the new variant had spread widely in Sweden. We now know that in the counties that have used the Abbott or Roche test systems during the past year or so the new variant accounts for 20% to 65% of all detected chlamydia cases. In local areas, as many as 78% of all cases have been found to have the mutation (Britta Loré, personal communication). </a:t>
            </a:r>
          </a:p>
        </p:txBody>
      </p:sp>
    </p:spTree>
    <p:extLst>
      <p:ext uri="{BB962C8B-B14F-4D97-AF65-F5344CB8AC3E}">
        <p14:creationId xmlns:p14="http://schemas.microsoft.com/office/powerpoint/2010/main" val="3823818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EE2512-FAAA-1640-81E7-E143C1EAFE7E}" type="slidenum">
              <a:rPr lang="en-US"/>
              <a:pPr/>
              <a:t>23</a:t>
            </a:fld>
            <a:endParaRPr lang="en-US"/>
          </a:p>
        </p:txBody>
      </p:sp>
      <p:sp>
        <p:nvSpPr>
          <p:cNvPr id="260098"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6009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39298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A798B-6980-A14A-B166-8AFD220D6E6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7F0444A-4DD9-CF42-A5AE-B2DCF9C803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5D4664A-5C15-A742-AC0B-47671F80253C}"/>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EC14FEB2-A34E-3342-99DF-972CBB5CA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E1C792-EA74-814C-8DBE-D0665383BBD9}"/>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1903095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3176E-CFC4-3E49-A843-E0A8406EF4B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4E7F13F-6C5F-8448-981F-860B0EAA4A5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F4B3D09-BE84-DC48-B23E-7A7B4033F079}"/>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52F293FE-449A-4E46-A158-54BB6FE23D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7A9FB8-E21E-A84F-B71E-CB120A7AB173}"/>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4213751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9903D2-79CC-3F4A-8284-1247CB8AD7D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BD7E570-FF3B-5E47-A46E-6FDBF42F01E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F8B0A5B-F18D-8449-A8FA-1769E5E6865E}"/>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F2A81919-9789-BF46-AA7D-E6255D10B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C4A6E6-8223-4746-A4A6-BC828EE95C9C}"/>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3983551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891C6-6C08-9040-9924-F1852F438EC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12213A6-FC82-FA43-9198-C904F170A90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B42074-E798-4445-8FC1-91941638DE1D}"/>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48786E41-3531-A942-B563-FAF3B3C5D7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194BEA-E970-B647-A4D1-2F544ACDBD93}"/>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3676089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6D3BB-29B6-1547-8162-D9B7E1C4A51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CF2D495-4857-8B47-AE1D-EC7987563B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1EEFE40-F329-3C4E-BA47-C45F11C0B8A7}"/>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15112BCB-53CC-0B43-BF70-D73B0AFB8F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9BA6DE-1FEF-F443-97EF-47117F4CBC7E}"/>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3820118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2CF49-F25B-1D45-B9B0-3D4BF5AC4CD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7143207-4418-1649-B40C-202C42A4670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816F2F1-50EC-044A-A630-C81FD06D5B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2830579-59E6-F248-9F8D-E53A4FC82D4B}"/>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6" name="Footer Placeholder 5">
            <a:extLst>
              <a:ext uri="{FF2B5EF4-FFF2-40B4-BE49-F238E27FC236}">
                <a16:creationId xmlns:a16="http://schemas.microsoft.com/office/drawing/2014/main" id="{834482FC-5CCC-3A4F-BC36-4C97AAEBEC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7E51A-2ACF-C24B-9208-FF935143E0D1}"/>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1217776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3166C-21BC-8A42-A434-988BF177F96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6DDBA81-FFD7-6642-BC6B-7321855936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D4DB448-FCBE-9C40-B730-C619EE6E35D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5A1DB00-B1F2-1C43-883A-453FCC116A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84B5600-F19C-5F4F-988B-9FDF153554F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AC0050A-3A64-CC47-A8A2-ED1873EA4A1C}"/>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8" name="Footer Placeholder 7">
            <a:extLst>
              <a:ext uri="{FF2B5EF4-FFF2-40B4-BE49-F238E27FC236}">
                <a16:creationId xmlns:a16="http://schemas.microsoft.com/office/drawing/2014/main" id="{289212BC-FCB6-0747-9C14-C3FDC25A18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6152C0-7981-504F-B917-B63FAC738601}"/>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1216413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2E00-001F-8C44-B4AE-7912218D756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7B0396C-DCB0-164A-AD38-AEC356C42CFC}"/>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4" name="Footer Placeholder 3">
            <a:extLst>
              <a:ext uri="{FF2B5EF4-FFF2-40B4-BE49-F238E27FC236}">
                <a16:creationId xmlns:a16="http://schemas.microsoft.com/office/drawing/2014/main" id="{B5000096-5840-0943-B181-FBBA8E7081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9AB74D3-6D6C-D246-B4BD-16CF73A40FC5}"/>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139053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4D9ABD-5E99-2E4F-8174-BA143EF5F690}"/>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3" name="Footer Placeholder 2">
            <a:extLst>
              <a:ext uri="{FF2B5EF4-FFF2-40B4-BE49-F238E27FC236}">
                <a16:creationId xmlns:a16="http://schemas.microsoft.com/office/drawing/2014/main" id="{AA32AC09-850F-764B-BCB3-DD9434D57C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7897EF-381F-204E-8891-71D69213E290}"/>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262722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9F94A-1761-3A43-9E75-361FA6381E3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4B69E11-C9E0-C342-B2D9-89D07902E1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436ADB0-2563-434F-B8B2-FA1B06364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EAD6A2-FB61-7B41-8A49-4B6E26C0B2B0}"/>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6" name="Footer Placeholder 5">
            <a:extLst>
              <a:ext uri="{FF2B5EF4-FFF2-40B4-BE49-F238E27FC236}">
                <a16:creationId xmlns:a16="http://schemas.microsoft.com/office/drawing/2014/main" id="{3AF5A2DA-EE8D-514D-A947-FCC85BD91D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13BFE-D106-8F43-B538-61B8225A2165}"/>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626422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1F753-2504-E44B-BC2A-4A3D093414A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ADD95-A649-744E-B9E9-39860F9356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5D3A6C-7C30-1642-8DDE-B14A5A7DFF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E11223F-4754-FA4A-87AB-6B2F61A6A57F}"/>
              </a:ext>
            </a:extLst>
          </p:cNvPr>
          <p:cNvSpPr>
            <a:spLocks noGrp="1"/>
          </p:cNvSpPr>
          <p:nvPr>
            <p:ph type="dt" sz="half" idx="10"/>
          </p:nvPr>
        </p:nvSpPr>
        <p:spPr/>
        <p:txBody>
          <a:bodyPr/>
          <a:lstStyle/>
          <a:p>
            <a:fld id="{7E0A0429-2E69-9F48-912C-93E93F38577F}" type="datetimeFigureOut">
              <a:rPr lang="en-US" smtClean="0"/>
              <a:t>4/11/22</a:t>
            </a:fld>
            <a:endParaRPr lang="en-US"/>
          </a:p>
        </p:txBody>
      </p:sp>
      <p:sp>
        <p:nvSpPr>
          <p:cNvPr id="6" name="Footer Placeholder 5">
            <a:extLst>
              <a:ext uri="{FF2B5EF4-FFF2-40B4-BE49-F238E27FC236}">
                <a16:creationId xmlns:a16="http://schemas.microsoft.com/office/drawing/2014/main" id="{E4750F0A-9E2F-8644-B600-9328BCD0FE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078E49-5914-9443-83C4-6962E31C3254}"/>
              </a:ext>
            </a:extLst>
          </p:cNvPr>
          <p:cNvSpPr>
            <a:spLocks noGrp="1"/>
          </p:cNvSpPr>
          <p:nvPr>
            <p:ph type="sldNum" sz="quarter" idx="12"/>
          </p:nvPr>
        </p:nvSpPr>
        <p:spPr/>
        <p:txBody>
          <a:bodyPr/>
          <a:lstStyle/>
          <a:p>
            <a:fld id="{CEE7DCB8-7E9D-3740-BF28-91D982290DB7}" type="slidenum">
              <a:rPr lang="en-US" smtClean="0"/>
              <a:t>‹#›</a:t>
            </a:fld>
            <a:endParaRPr lang="en-US"/>
          </a:p>
        </p:txBody>
      </p:sp>
    </p:spTree>
    <p:extLst>
      <p:ext uri="{BB962C8B-B14F-4D97-AF65-F5344CB8AC3E}">
        <p14:creationId xmlns:p14="http://schemas.microsoft.com/office/powerpoint/2010/main" val="2185936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B622F9-2B50-D04D-9826-4170B21B06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946CA28-E37B-3143-B1C0-952C2AF938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01C5ABA-06E6-1E41-B1EA-8B4996A22C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0A0429-2E69-9F48-912C-93E93F38577F}" type="datetimeFigureOut">
              <a:rPr lang="en-US" smtClean="0"/>
              <a:t>4/11/22</a:t>
            </a:fld>
            <a:endParaRPr lang="en-US"/>
          </a:p>
        </p:txBody>
      </p:sp>
      <p:sp>
        <p:nvSpPr>
          <p:cNvPr id="5" name="Footer Placeholder 4">
            <a:extLst>
              <a:ext uri="{FF2B5EF4-FFF2-40B4-BE49-F238E27FC236}">
                <a16:creationId xmlns:a16="http://schemas.microsoft.com/office/drawing/2014/main" id="{0C173E35-0DAC-224C-89FA-9C2B56032D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B7F61D-D241-4E4A-8AD7-5AE20513DB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E7DCB8-7E9D-3740-BF28-91D982290DB7}" type="slidenum">
              <a:rPr lang="en-US" smtClean="0"/>
              <a:t>‹#›</a:t>
            </a:fld>
            <a:endParaRPr lang="en-US"/>
          </a:p>
        </p:txBody>
      </p:sp>
    </p:spTree>
    <p:extLst>
      <p:ext uri="{BB962C8B-B14F-4D97-AF65-F5344CB8AC3E}">
        <p14:creationId xmlns:p14="http://schemas.microsoft.com/office/powerpoint/2010/main" val="3200308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138C950-3112-6145-B1BE-F221FF6FE660}"/>
              </a:ext>
            </a:extLst>
          </p:cNvPr>
          <p:cNvSpPr>
            <a:spLocks noGrp="1"/>
          </p:cNvSpPr>
          <p:nvPr>
            <p:ph type="ctrTitle"/>
          </p:nvPr>
        </p:nvSpPr>
        <p:spPr>
          <a:xfrm>
            <a:off x="1524000" y="1506007"/>
            <a:ext cx="9144000" cy="1588316"/>
          </a:xfrm>
        </p:spPr>
        <p:txBody>
          <a:bodyPr>
            <a:normAutofit fontScale="90000"/>
          </a:bodyPr>
          <a:lstStyle/>
          <a:p>
            <a:r>
              <a:rPr lang="en-US" dirty="0"/>
              <a:t>Parasite Genomics</a:t>
            </a:r>
            <a:br>
              <a:rPr lang="en-US" dirty="0"/>
            </a:br>
            <a:r>
              <a:rPr lang="en-US" dirty="0"/>
              <a:t>Short Read Mapping</a:t>
            </a:r>
          </a:p>
        </p:txBody>
      </p:sp>
      <p:sp>
        <p:nvSpPr>
          <p:cNvPr id="11" name="Subtitle 2">
            <a:extLst>
              <a:ext uri="{FF2B5EF4-FFF2-40B4-BE49-F238E27FC236}">
                <a16:creationId xmlns:a16="http://schemas.microsoft.com/office/drawing/2014/main" id="{EDA09669-C32F-0643-9967-A71D6F89DF40}"/>
              </a:ext>
            </a:extLst>
          </p:cNvPr>
          <p:cNvSpPr>
            <a:spLocks noGrp="1"/>
          </p:cNvSpPr>
          <p:nvPr>
            <p:ph type="subTitle" idx="1"/>
          </p:nvPr>
        </p:nvSpPr>
        <p:spPr>
          <a:xfrm>
            <a:off x="1524000" y="3794123"/>
            <a:ext cx="9144000" cy="1655762"/>
          </a:xfrm>
        </p:spPr>
        <p:txBody>
          <a:bodyPr>
            <a:normAutofit fontScale="92500" lnSpcReduction="20000"/>
          </a:bodyPr>
          <a:lstStyle/>
          <a:p>
            <a:r>
              <a:rPr lang="en-US" sz="2800" b="1" dirty="0"/>
              <a:t>Steve Doyle &amp; Adam Reid</a:t>
            </a:r>
            <a:endParaRPr lang="en-US" sz="2800" dirty="0"/>
          </a:p>
          <a:p>
            <a:r>
              <a:rPr lang="en-US" sz="2800" dirty="0"/>
              <a:t>Wellcome Sanger Institute / LSHTM</a:t>
            </a:r>
          </a:p>
          <a:p>
            <a:endParaRPr lang="en-US" sz="2800" dirty="0"/>
          </a:p>
          <a:p>
            <a:r>
              <a:rPr lang="en-US" sz="2800" dirty="0"/>
              <a:t>LSHTM Pathogen Genomics</a:t>
            </a:r>
          </a:p>
        </p:txBody>
      </p:sp>
    </p:spTree>
    <p:extLst>
      <p:ext uri="{BB962C8B-B14F-4D97-AF65-F5344CB8AC3E}">
        <p14:creationId xmlns:p14="http://schemas.microsoft.com/office/powerpoint/2010/main" val="2693709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8A98E-B3FE-3144-BDD1-2E63B1EDC46E}"/>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042348" y="523116"/>
            <a:ext cx="6520721" cy="6045957"/>
          </a:xfrm>
          <a:prstGeom prst="rect">
            <a:avLst/>
          </a:prstGeom>
        </p:spPr>
      </p:pic>
      <p:sp>
        <p:nvSpPr>
          <p:cNvPr id="5" name="Rectangle 4">
            <a:extLst>
              <a:ext uri="{FF2B5EF4-FFF2-40B4-BE49-F238E27FC236}">
                <a16:creationId xmlns:a16="http://schemas.microsoft.com/office/drawing/2014/main" id="{7AC9795D-D076-1D4B-A4E3-0F23842C7398}"/>
              </a:ext>
            </a:extLst>
          </p:cNvPr>
          <p:cNvSpPr/>
          <p:nvPr/>
        </p:nvSpPr>
        <p:spPr>
          <a:xfrm>
            <a:off x="1523999" y="2245040"/>
            <a:ext cx="5216577" cy="1077218"/>
          </a:xfrm>
          <a:prstGeom prst="rect">
            <a:avLst/>
          </a:prstGeom>
        </p:spPr>
        <p:txBody>
          <a:bodyPr wrap="square">
            <a:spAutoFit/>
          </a:bodyPr>
          <a:lstStyle/>
          <a:p>
            <a:pPr algn="ctr"/>
            <a:r>
              <a:rPr lang="en-US" sz="3200" dirty="0"/>
              <a:t>There are lots of options</a:t>
            </a:r>
          </a:p>
          <a:p>
            <a:pPr algn="ctr"/>
            <a:r>
              <a:rPr lang="en-US" sz="3200" dirty="0"/>
              <a:t>for mapping!</a:t>
            </a:r>
            <a:endParaRPr lang="en-GB" sz="3200" dirty="0"/>
          </a:p>
        </p:txBody>
      </p:sp>
      <p:sp>
        <p:nvSpPr>
          <p:cNvPr id="6" name="Rectangle 5">
            <a:extLst>
              <a:ext uri="{FF2B5EF4-FFF2-40B4-BE49-F238E27FC236}">
                <a16:creationId xmlns:a16="http://schemas.microsoft.com/office/drawing/2014/main" id="{A9081D1D-07D9-044A-AAA9-C90D7BB17DED}"/>
              </a:ext>
            </a:extLst>
          </p:cNvPr>
          <p:cNvSpPr/>
          <p:nvPr/>
        </p:nvSpPr>
        <p:spPr>
          <a:xfrm>
            <a:off x="2116109" y="4714833"/>
            <a:ext cx="2773181" cy="461665"/>
          </a:xfrm>
          <a:prstGeom prst="rect">
            <a:avLst/>
          </a:prstGeom>
        </p:spPr>
        <p:txBody>
          <a:bodyPr wrap="square">
            <a:spAutoFit/>
          </a:bodyPr>
          <a:lstStyle/>
          <a:p>
            <a:r>
              <a:rPr lang="en-US" sz="1200" dirty="0"/>
              <a:t>https://</a:t>
            </a:r>
            <a:r>
              <a:rPr lang="en-US" sz="1200" dirty="0" err="1"/>
              <a:t>academic.oup.com</a:t>
            </a:r>
            <a:r>
              <a:rPr lang="en-US" sz="1200" dirty="0"/>
              <a:t>/bioinformatics/article/28/24/3169/245777</a:t>
            </a:r>
          </a:p>
        </p:txBody>
      </p:sp>
      <p:sp>
        <p:nvSpPr>
          <p:cNvPr id="7" name="Title 1">
            <a:extLst>
              <a:ext uri="{FF2B5EF4-FFF2-40B4-BE49-F238E27FC236}">
                <a16:creationId xmlns:a16="http://schemas.microsoft.com/office/drawing/2014/main" id="{B01BCF37-3FD9-BC49-ABE4-6117F517469A}"/>
              </a:ext>
            </a:extLst>
          </p:cNvPr>
          <p:cNvSpPr>
            <a:spLocks noGrp="1"/>
          </p:cNvSpPr>
          <p:nvPr>
            <p:ph type="title"/>
          </p:nvPr>
        </p:nvSpPr>
        <p:spPr>
          <a:xfrm>
            <a:off x="1981200" y="523116"/>
            <a:ext cx="8229600" cy="1143000"/>
          </a:xfrm>
        </p:spPr>
        <p:txBody>
          <a:bodyPr/>
          <a:lstStyle/>
          <a:p>
            <a:r>
              <a:rPr lang="en-US" dirty="0"/>
              <a:t>Mappers</a:t>
            </a:r>
          </a:p>
        </p:txBody>
      </p:sp>
    </p:spTree>
    <p:extLst>
      <p:ext uri="{BB962C8B-B14F-4D97-AF65-F5344CB8AC3E}">
        <p14:creationId xmlns:p14="http://schemas.microsoft.com/office/powerpoint/2010/main" val="18123547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582920A-1A2E-8A4B-84F3-146D1BA55C29}"/>
              </a:ext>
            </a:extLst>
          </p:cNvPr>
          <p:cNvSpPr>
            <a:spLocks noGrp="1"/>
          </p:cNvSpPr>
          <p:nvPr>
            <p:ph type="title"/>
          </p:nvPr>
        </p:nvSpPr>
        <p:spPr>
          <a:xfrm>
            <a:off x="1981200" y="299351"/>
            <a:ext cx="8229600" cy="1143000"/>
          </a:xfrm>
        </p:spPr>
        <p:txBody>
          <a:bodyPr>
            <a:normAutofit/>
          </a:bodyPr>
          <a:lstStyle/>
          <a:p>
            <a:pPr algn="ctr"/>
            <a:r>
              <a:rPr lang="en-US" dirty="0"/>
              <a:t>Comparison of different mappers</a:t>
            </a:r>
            <a:endParaRPr lang="en-GB" dirty="0"/>
          </a:p>
        </p:txBody>
      </p:sp>
      <p:pic>
        <p:nvPicPr>
          <p:cNvPr id="5" name="Picture 4">
            <a:extLst>
              <a:ext uri="{FF2B5EF4-FFF2-40B4-BE49-F238E27FC236}">
                <a16:creationId xmlns:a16="http://schemas.microsoft.com/office/drawing/2014/main" id="{74CF72A0-1343-E44D-85A9-AAB13D4F5F5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228537" y="1695166"/>
            <a:ext cx="8184630" cy="4323706"/>
          </a:xfrm>
          <a:prstGeom prst="rect">
            <a:avLst/>
          </a:prstGeom>
        </p:spPr>
      </p:pic>
      <p:sp>
        <p:nvSpPr>
          <p:cNvPr id="6" name="Rectangle 5">
            <a:extLst>
              <a:ext uri="{FF2B5EF4-FFF2-40B4-BE49-F238E27FC236}">
                <a16:creationId xmlns:a16="http://schemas.microsoft.com/office/drawing/2014/main" id="{9A75D75B-1168-124C-91F1-E21CF3AD847F}"/>
              </a:ext>
            </a:extLst>
          </p:cNvPr>
          <p:cNvSpPr/>
          <p:nvPr/>
        </p:nvSpPr>
        <p:spPr>
          <a:xfrm>
            <a:off x="3008025" y="6115804"/>
            <a:ext cx="4796853" cy="276999"/>
          </a:xfrm>
          <a:prstGeom prst="rect">
            <a:avLst/>
          </a:prstGeom>
        </p:spPr>
        <p:txBody>
          <a:bodyPr wrap="square">
            <a:spAutoFit/>
          </a:bodyPr>
          <a:lstStyle/>
          <a:p>
            <a:r>
              <a:rPr lang="en-US" sz="1200" dirty="0"/>
              <a:t>https://</a:t>
            </a:r>
            <a:r>
              <a:rPr lang="en-US" sz="1200" dirty="0" err="1"/>
              <a:t>academic.oup.com</a:t>
            </a:r>
            <a:r>
              <a:rPr lang="en-US" sz="1200" dirty="0"/>
              <a:t>/bioinformatics/article/28/24/3169/245777</a:t>
            </a:r>
          </a:p>
        </p:txBody>
      </p:sp>
    </p:spTree>
    <p:extLst>
      <p:ext uri="{BB962C8B-B14F-4D97-AF65-F5344CB8AC3E}">
        <p14:creationId xmlns:p14="http://schemas.microsoft.com/office/powerpoint/2010/main" val="1814799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C61F398-F064-8443-9182-A73C4B9ABF36}"/>
              </a:ext>
            </a:extLst>
          </p:cNvPr>
          <p:cNvGrpSpPr/>
          <p:nvPr/>
        </p:nvGrpSpPr>
        <p:grpSpPr>
          <a:xfrm>
            <a:off x="2588073" y="1648190"/>
            <a:ext cx="7291617" cy="1754326"/>
            <a:chOff x="884195" y="1181373"/>
            <a:chExt cx="7291617" cy="1754326"/>
          </a:xfrm>
        </p:grpSpPr>
        <p:sp>
          <p:nvSpPr>
            <p:cNvPr id="5" name="TextBox 4">
              <a:extLst>
                <a:ext uri="{FF2B5EF4-FFF2-40B4-BE49-F238E27FC236}">
                  <a16:creationId xmlns:a16="http://schemas.microsoft.com/office/drawing/2014/main" id="{925C3572-E90F-E643-9DC7-1E46C65B58C7}"/>
                </a:ext>
              </a:extLst>
            </p:cNvPr>
            <p:cNvSpPr txBox="1"/>
            <p:nvPr/>
          </p:nvSpPr>
          <p:spPr>
            <a:xfrm>
              <a:off x="884195" y="1181373"/>
              <a:ext cx="2073003" cy="1754326"/>
            </a:xfrm>
            <a:prstGeom prst="rect">
              <a:avLst/>
            </a:prstGeom>
            <a:noFill/>
          </p:spPr>
          <p:txBody>
            <a:bodyPr wrap="none" rtlCol="0">
              <a:spAutoFit/>
            </a:bodyPr>
            <a:lstStyle/>
            <a:p>
              <a:pPr algn="ctr"/>
              <a:r>
                <a:rPr lang="en-US" sz="3600" dirty="0"/>
                <a:t>bwa</a:t>
              </a:r>
            </a:p>
            <a:p>
              <a:pPr algn="ctr"/>
              <a:r>
                <a:rPr lang="en-US" sz="3600" dirty="0"/>
                <a:t>bowtie2</a:t>
              </a:r>
            </a:p>
            <a:p>
              <a:pPr algn="ctr"/>
              <a:r>
                <a:rPr lang="en-US" sz="3600" dirty="0"/>
                <a:t>minimap2</a:t>
              </a:r>
            </a:p>
          </p:txBody>
        </p:sp>
        <p:sp>
          <p:nvSpPr>
            <p:cNvPr id="6" name="TextBox 5">
              <a:extLst>
                <a:ext uri="{FF2B5EF4-FFF2-40B4-BE49-F238E27FC236}">
                  <a16:creationId xmlns:a16="http://schemas.microsoft.com/office/drawing/2014/main" id="{A7AE5831-6A01-1F40-BB7E-A902B8035A4C}"/>
                </a:ext>
              </a:extLst>
            </p:cNvPr>
            <p:cNvSpPr txBox="1"/>
            <p:nvPr/>
          </p:nvSpPr>
          <p:spPr>
            <a:xfrm>
              <a:off x="4536142" y="1571431"/>
              <a:ext cx="3639670" cy="1077218"/>
            </a:xfrm>
            <a:prstGeom prst="rect">
              <a:avLst/>
            </a:prstGeom>
            <a:noFill/>
          </p:spPr>
          <p:txBody>
            <a:bodyPr wrap="square" rtlCol="0">
              <a:spAutoFit/>
            </a:bodyPr>
            <a:lstStyle/>
            <a:p>
              <a:pPr algn="ctr"/>
              <a:r>
                <a:rPr lang="en-US" sz="3200" dirty="0"/>
                <a:t>Fast, sensitive and easy to use!</a:t>
              </a:r>
            </a:p>
          </p:txBody>
        </p:sp>
        <p:cxnSp>
          <p:nvCxnSpPr>
            <p:cNvPr id="7" name="Straight Arrow Connector 6">
              <a:extLst>
                <a:ext uri="{FF2B5EF4-FFF2-40B4-BE49-F238E27FC236}">
                  <a16:creationId xmlns:a16="http://schemas.microsoft.com/office/drawing/2014/main" id="{CC1EEFF3-0DB9-A94D-80F8-2250C53566FB}"/>
                </a:ext>
              </a:extLst>
            </p:cNvPr>
            <p:cNvCxnSpPr>
              <a:cxnSpLocks/>
            </p:cNvCxnSpPr>
            <p:nvPr/>
          </p:nvCxnSpPr>
          <p:spPr>
            <a:xfrm>
              <a:off x="3073741" y="1975927"/>
              <a:ext cx="1229316" cy="0"/>
            </a:xfrm>
            <a:prstGeom prst="straightConnector1">
              <a:avLst/>
            </a:prstGeom>
            <a:ln w="101600">
              <a:tailEnd type="triangle"/>
            </a:ln>
          </p:spPr>
          <p:style>
            <a:lnRef idx="2">
              <a:schemeClr val="accent1"/>
            </a:lnRef>
            <a:fillRef idx="0">
              <a:schemeClr val="accent1"/>
            </a:fillRef>
            <a:effectRef idx="1">
              <a:schemeClr val="accent1"/>
            </a:effectRef>
            <a:fontRef idx="minor">
              <a:schemeClr val="tx1"/>
            </a:fontRef>
          </p:style>
        </p:cxnSp>
      </p:grpSp>
      <p:pic>
        <p:nvPicPr>
          <p:cNvPr id="8" name="Picture 7">
            <a:extLst>
              <a:ext uri="{FF2B5EF4-FFF2-40B4-BE49-F238E27FC236}">
                <a16:creationId xmlns:a16="http://schemas.microsoft.com/office/drawing/2014/main" id="{D2C3E7A7-CF97-8D41-9CD0-319ABDFD0D17}"/>
              </a:ext>
            </a:extLst>
          </p:cNvPr>
          <p:cNvPicPr>
            <a:picLocks noChangeAspect="1"/>
          </p:cNvPicPr>
          <p:nvPr/>
        </p:nvPicPr>
        <p:blipFill>
          <a:blip r:embed="rId2"/>
          <a:stretch>
            <a:fillRect/>
          </a:stretch>
        </p:blipFill>
        <p:spPr>
          <a:xfrm>
            <a:off x="6006935" y="4307099"/>
            <a:ext cx="2607982" cy="2145997"/>
          </a:xfrm>
          <a:prstGeom prst="rect">
            <a:avLst/>
          </a:prstGeom>
        </p:spPr>
      </p:pic>
      <p:sp>
        <p:nvSpPr>
          <p:cNvPr id="9" name="TextBox 8">
            <a:extLst>
              <a:ext uri="{FF2B5EF4-FFF2-40B4-BE49-F238E27FC236}">
                <a16:creationId xmlns:a16="http://schemas.microsoft.com/office/drawing/2014/main" id="{1F01C1DF-DD6D-824B-878B-C4E12A1159E2}"/>
              </a:ext>
            </a:extLst>
          </p:cNvPr>
          <p:cNvSpPr txBox="1"/>
          <p:nvPr/>
        </p:nvSpPr>
        <p:spPr>
          <a:xfrm>
            <a:off x="3003459" y="3614616"/>
            <a:ext cx="6473119" cy="646331"/>
          </a:xfrm>
          <a:prstGeom prst="rect">
            <a:avLst/>
          </a:prstGeom>
          <a:noFill/>
        </p:spPr>
        <p:txBody>
          <a:bodyPr wrap="none" rtlCol="0">
            <a:spAutoFit/>
          </a:bodyPr>
          <a:lstStyle/>
          <a:p>
            <a:r>
              <a:rPr lang="en-US" sz="3600" dirty="0"/>
              <a:t>Splice-aware aligners for RNA-</a:t>
            </a:r>
            <a:r>
              <a:rPr lang="en-US" sz="3600" dirty="0" err="1"/>
              <a:t>seq</a:t>
            </a:r>
            <a:endParaRPr lang="en-US" sz="3600" dirty="0"/>
          </a:p>
        </p:txBody>
      </p:sp>
      <p:sp>
        <p:nvSpPr>
          <p:cNvPr id="10" name="TextBox 9">
            <a:extLst>
              <a:ext uri="{FF2B5EF4-FFF2-40B4-BE49-F238E27FC236}">
                <a16:creationId xmlns:a16="http://schemas.microsoft.com/office/drawing/2014/main" id="{43C76258-F184-3E4D-8147-14CDF7215996}"/>
              </a:ext>
            </a:extLst>
          </p:cNvPr>
          <p:cNvSpPr txBox="1"/>
          <p:nvPr/>
        </p:nvSpPr>
        <p:spPr>
          <a:xfrm>
            <a:off x="3806904" y="4486276"/>
            <a:ext cx="1099212" cy="646331"/>
          </a:xfrm>
          <a:prstGeom prst="rect">
            <a:avLst/>
          </a:prstGeom>
          <a:noFill/>
        </p:spPr>
        <p:txBody>
          <a:bodyPr wrap="none" rtlCol="0">
            <a:spAutoFit/>
          </a:bodyPr>
          <a:lstStyle/>
          <a:p>
            <a:r>
              <a:rPr lang="en-US" sz="3600" dirty="0"/>
              <a:t>STAR</a:t>
            </a:r>
          </a:p>
        </p:txBody>
      </p:sp>
      <p:sp>
        <p:nvSpPr>
          <p:cNvPr id="11" name="TextBox 10">
            <a:extLst>
              <a:ext uri="{FF2B5EF4-FFF2-40B4-BE49-F238E27FC236}">
                <a16:creationId xmlns:a16="http://schemas.microsoft.com/office/drawing/2014/main" id="{F91CA7C3-D532-0A42-B50E-01F63E67350B}"/>
              </a:ext>
            </a:extLst>
          </p:cNvPr>
          <p:cNvSpPr txBox="1"/>
          <p:nvPr/>
        </p:nvSpPr>
        <p:spPr>
          <a:xfrm>
            <a:off x="3568564" y="5321878"/>
            <a:ext cx="1486882" cy="646331"/>
          </a:xfrm>
          <a:prstGeom prst="rect">
            <a:avLst/>
          </a:prstGeom>
          <a:noFill/>
        </p:spPr>
        <p:txBody>
          <a:bodyPr wrap="none" rtlCol="0">
            <a:spAutoFit/>
          </a:bodyPr>
          <a:lstStyle/>
          <a:p>
            <a:r>
              <a:rPr lang="en-US" sz="3600" dirty="0"/>
              <a:t>HISAT2</a:t>
            </a:r>
          </a:p>
        </p:txBody>
      </p:sp>
      <p:sp>
        <p:nvSpPr>
          <p:cNvPr id="12" name="Title 1">
            <a:extLst>
              <a:ext uri="{FF2B5EF4-FFF2-40B4-BE49-F238E27FC236}">
                <a16:creationId xmlns:a16="http://schemas.microsoft.com/office/drawing/2014/main" id="{45C493C0-A234-F94B-BF1B-DCC964ADF743}"/>
              </a:ext>
            </a:extLst>
          </p:cNvPr>
          <p:cNvSpPr>
            <a:spLocks noGrp="1"/>
          </p:cNvSpPr>
          <p:nvPr>
            <p:ph type="title"/>
          </p:nvPr>
        </p:nvSpPr>
        <p:spPr>
          <a:xfrm>
            <a:off x="2125218" y="356815"/>
            <a:ext cx="8229600" cy="1143000"/>
          </a:xfrm>
        </p:spPr>
        <p:txBody>
          <a:bodyPr/>
          <a:lstStyle/>
          <a:p>
            <a:pPr algn="ctr"/>
            <a:r>
              <a:rPr lang="en-GB" dirty="0"/>
              <a:t>Good general aligners</a:t>
            </a:r>
          </a:p>
        </p:txBody>
      </p:sp>
      <p:cxnSp>
        <p:nvCxnSpPr>
          <p:cNvPr id="13" name="Straight Connector 12">
            <a:extLst>
              <a:ext uri="{FF2B5EF4-FFF2-40B4-BE49-F238E27FC236}">
                <a16:creationId xmlns:a16="http://schemas.microsoft.com/office/drawing/2014/main" id="{5B3FF5E5-3302-4944-8F18-394C5A826CA9}"/>
              </a:ext>
            </a:extLst>
          </p:cNvPr>
          <p:cNvCxnSpPr/>
          <p:nvPr/>
        </p:nvCxnSpPr>
        <p:spPr>
          <a:xfrm>
            <a:off x="1995158" y="3614616"/>
            <a:ext cx="7884532" cy="0"/>
          </a:xfrm>
          <a:prstGeom prst="line">
            <a:avLst/>
          </a:prstGeom>
          <a:ln>
            <a:solidFill>
              <a:srgbClr val="7030A0"/>
            </a:solidFill>
          </a:ln>
          <a:effectLst/>
        </p:spPr>
        <p:style>
          <a:lnRef idx="2">
            <a:schemeClr val="accent1"/>
          </a:lnRef>
          <a:fillRef idx="0">
            <a:schemeClr val="accent1"/>
          </a:fillRef>
          <a:effectRef idx="1">
            <a:schemeClr val="accent1"/>
          </a:effectRef>
          <a:fontRef idx="minor">
            <a:schemeClr val="tx1"/>
          </a:fontRef>
        </p:style>
      </p:cxnSp>
      <p:sp>
        <p:nvSpPr>
          <p:cNvPr id="14" name="5-Point Star 14">
            <a:extLst>
              <a:ext uri="{FF2B5EF4-FFF2-40B4-BE49-F238E27FC236}">
                <a16:creationId xmlns:a16="http://schemas.microsoft.com/office/drawing/2014/main" id="{41C9A41E-D95F-304D-B219-3AF86A58ED4A}"/>
              </a:ext>
            </a:extLst>
          </p:cNvPr>
          <p:cNvSpPr/>
          <p:nvPr/>
        </p:nvSpPr>
        <p:spPr>
          <a:xfrm>
            <a:off x="2842903" y="1827985"/>
            <a:ext cx="246534" cy="240243"/>
          </a:xfrm>
          <a:prstGeom prst="star5">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rgbClr val="FF0000"/>
              </a:solidFill>
            </a:endParaRPr>
          </a:p>
        </p:txBody>
      </p:sp>
      <p:sp>
        <p:nvSpPr>
          <p:cNvPr id="15" name="5-Point Star 15">
            <a:extLst>
              <a:ext uri="{FF2B5EF4-FFF2-40B4-BE49-F238E27FC236}">
                <a16:creationId xmlns:a16="http://schemas.microsoft.com/office/drawing/2014/main" id="{F6973ED7-D6C8-8041-8AD6-FE8F9D077EB0}"/>
              </a:ext>
            </a:extLst>
          </p:cNvPr>
          <p:cNvSpPr/>
          <p:nvPr/>
        </p:nvSpPr>
        <p:spPr>
          <a:xfrm>
            <a:off x="3322030" y="5524921"/>
            <a:ext cx="246534" cy="240243"/>
          </a:xfrm>
          <a:prstGeom prst="star5">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rgbClr val="FF0000"/>
              </a:solidFill>
            </a:endParaRPr>
          </a:p>
        </p:txBody>
      </p:sp>
    </p:spTree>
    <p:extLst>
      <p:ext uri="{BB962C8B-B14F-4D97-AF65-F5344CB8AC3E}">
        <p14:creationId xmlns:p14="http://schemas.microsoft.com/office/powerpoint/2010/main" val="2695126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AAD276-E233-9449-9279-531FAA4C8AF3}"/>
              </a:ext>
            </a:extLst>
          </p:cNvPr>
          <p:cNvSpPr>
            <a:spLocks noGrp="1"/>
          </p:cNvSpPr>
          <p:nvPr>
            <p:ph type="title"/>
          </p:nvPr>
        </p:nvSpPr>
        <p:spPr>
          <a:xfrm>
            <a:off x="1981200" y="443604"/>
            <a:ext cx="8229600" cy="1143000"/>
          </a:xfrm>
        </p:spPr>
        <p:txBody>
          <a:bodyPr>
            <a:normAutofit/>
          </a:bodyPr>
          <a:lstStyle/>
          <a:p>
            <a:r>
              <a:rPr lang="en-GB" dirty="0">
                <a:ea typeface="Times New Roman" pitchFamily="-52" charset="0"/>
                <a:cs typeface="Times New Roman" pitchFamily="-52" charset="0"/>
              </a:rPr>
              <a:t>Why do we map to a reference? </a:t>
            </a:r>
            <a:endParaRPr lang="en-US" dirty="0"/>
          </a:p>
        </p:txBody>
      </p:sp>
      <p:sp>
        <p:nvSpPr>
          <p:cNvPr id="5" name="Content Placeholder 2">
            <a:extLst>
              <a:ext uri="{FF2B5EF4-FFF2-40B4-BE49-F238E27FC236}">
                <a16:creationId xmlns:a16="http://schemas.microsoft.com/office/drawing/2014/main" id="{7FA0CCA1-4CFA-0B43-AF00-E4762895F5D0}"/>
              </a:ext>
            </a:extLst>
          </p:cNvPr>
          <p:cNvSpPr>
            <a:spLocks noGrp="1"/>
          </p:cNvSpPr>
          <p:nvPr>
            <p:ph idx="1"/>
          </p:nvPr>
        </p:nvSpPr>
        <p:spPr>
          <a:xfrm>
            <a:off x="1981200" y="1769166"/>
            <a:ext cx="8229600" cy="4525963"/>
          </a:xfrm>
        </p:spPr>
        <p:txBody>
          <a:bodyPr>
            <a:normAutofit/>
          </a:bodyPr>
          <a:lstStyle/>
          <a:p>
            <a:r>
              <a:rPr lang="en-GB" dirty="0">
                <a:ea typeface="Times New Roman" pitchFamily="-52" charset="0"/>
                <a:cs typeface="Times New Roman" pitchFamily="-52" charset="0"/>
              </a:rPr>
              <a:t>Identify variation:</a:t>
            </a:r>
          </a:p>
          <a:p>
            <a:pPr lvl="1">
              <a:buFont typeface="Arial" panose="020B0604020202020204" pitchFamily="34" charset="0"/>
              <a:buChar char="•"/>
            </a:pPr>
            <a:r>
              <a:rPr lang="en-GB" dirty="0">
                <a:solidFill>
                  <a:srgbClr val="FF0000"/>
                </a:solidFill>
                <a:ea typeface="Times New Roman" pitchFamily="-52" charset="0"/>
                <a:cs typeface="Times New Roman" pitchFamily="-52" charset="0"/>
              </a:rPr>
              <a:t>Single Nucleotide Polymorphisms (SNPs), </a:t>
            </a:r>
          </a:p>
          <a:p>
            <a:pPr lvl="1">
              <a:buFont typeface="Arial" panose="020B0604020202020204" pitchFamily="34" charset="0"/>
              <a:buChar char="•"/>
            </a:pPr>
            <a:r>
              <a:rPr lang="en-GB" u="sng" dirty="0">
                <a:solidFill>
                  <a:srgbClr val="FF0000"/>
                </a:solidFill>
                <a:ea typeface="Times New Roman" pitchFamily="-52" charset="0"/>
                <a:cs typeface="Times New Roman" pitchFamily="-52" charset="0"/>
              </a:rPr>
              <a:t>in</a:t>
            </a:r>
            <a:r>
              <a:rPr lang="en-GB" dirty="0">
                <a:solidFill>
                  <a:srgbClr val="FF0000"/>
                </a:solidFill>
                <a:ea typeface="Times New Roman" pitchFamily="-52" charset="0"/>
                <a:cs typeface="Times New Roman" pitchFamily="-52" charset="0"/>
              </a:rPr>
              <a:t>sertions and </a:t>
            </a:r>
            <a:r>
              <a:rPr lang="en-GB" u="sng" dirty="0">
                <a:solidFill>
                  <a:srgbClr val="FF0000"/>
                </a:solidFill>
                <a:ea typeface="Times New Roman" pitchFamily="-52" charset="0"/>
                <a:cs typeface="Times New Roman" pitchFamily="-52" charset="0"/>
              </a:rPr>
              <a:t>del</a:t>
            </a:r>
            <a:r>
              <a:rPr lang="en-GB" dirty="0">
                <a:solidFill>
                  <a:srgbClr val="FF0000"/>
                </a:solidFill>
                <a:ea typeface="Times New Roman" pitchFamily="-52" charset="0"/>
                <a:cs typeface="Times New Roman" pitchFamily="-52" charset="0"/>
              </a:rPr>
              <a:t>etions (indels) </a:t>
            </a:r>
          </a:p>
          <a:p>
            <a:pPr lvl="1">
              <a:buFont typeface="Arial" panose="020B0604020202020204" pitchFamily="34" charset="0"/>
              <a:buChar char="•"/>
            </a:pPr>
            <a:r>
              <a:rPr lang="en-GB" dirty="0">
                <a:solidFill>
                  <a:schemeClr val="tx1">
                    <a:lumMod val="50000"/>
                    <a:lumOff val="50000"/>
                  </a:schemeClr>
                </a:solidFill>
                <a:ea typeface="Times New Roman" pitchFamily="-52" charset="0"/>
                <a:cs typeface="Times New Roman" pitchFamily="-52" charset="0"/>
              </a:rPr>
              <a:t>Copy Number Variants (CNVs) between variants of the same bacteria.</a:t>
            </a:r>
          </a:p>
          <a:p>
            <a:pPr lvl="1">
              <a:buFont typeface="Arial" panose="020B0604020202020204" pitchFamily="34" charset="0"/>
              <a:buChar char="•"/>
            </a:pPr>
            <a:r>
              <a:rPr lang="en-GB" dirty="0">
                <a:solidFill>
                  <a:schemeClr val="tx1">
                    <a:lumMod val="50000"/>
                    <a:lumOff val="50000"/>
                  </a:schemeClr>
                </a:solidFill>
                <a:ea typeface="Times New Roman" pitchFamily="-52" charset="0"/>
                <a:cs typeface="Times New Roman" pitchFamily="-52" charset="0"/>
              </a:rPr>
              <a:t>Presence / absence of genes (AMR)</a:t>
            </a:r>
          </a:p>
          <a:p>
            <a:endParaRPr lang="en-US" dirty="0"/>
          </a:p>
        </p:txBody>
      </p:sp>
    </p:spTree>
    <p:extLst>
      <p:ext uri="{BB962C8B-B14F-4D97-AF65-F5344CB8AC3E}">
        <p14:creationId xmlns:p14="http://schemas.microsoft.com/office/powerpoint/2010/main" val="3054913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D4EB438-1BE8-5A47-9428-5E2E8102CA43}"/>
              </a:ext>
            </a:extLst>
          </p:cNvPr>
          <p:cNvSpPr>
            <a:spLocks noGrp="1"/>
          </p:cNvSpPr>
          <p:nvPr>
            <p:ph type="title"/>
          </p:nvPr>
        </p:nvSpPr>
        <p:spPr>
          <a:xfrm>
            <a:off x="1729946" y="546487"/>
            <a:ext cx="9082216" cy="1143000"/>
          </a:xfrm>
        </p:spPr>
        <p:txBody>
          <a:bodyPr>
            <a:normAutofit fontScale="90000"/>
          </a:bodyPr>
          <a:lstStyle/>
          <a:p>
            <a:r>
              <a:rPr lang="en-GB" dirty="0"/>
              <a:t>Single Nucleotide Polymorphisms (SNPs)</a:t>
            </a:r>
          </a:p>
        </p:txBody>
      </p:sp>
      <p:pic>
        <p:nvPicPr>
          <p:cNvPr id="5" name="Picture 4">
            <a:extLst>
              <a:ext uri="{FF2B5EF4-FFF2-40B4-BE49-F238E27FC236}">
                <a16:creationId xmlns:a16="http://schemas.microsoft.com/office/drawing/2014/main" id="{BDC76856-1D94-6C47-B6E3-3D2CAF00F77F}"/>
              </a:ext>
            </a:extLst>
          </p:cNvPr>
          <p:cNvPicPr>
            <a:picLocks noChangeAspect="1"/>
          </p:cNvPicPr>
          <p:nvPr/>
        </p:nvPicPr>
        <p:blipFill>
          <a:blip r:embed="rId2"/>
          <a:stretch>
            <a:fillRect/>
          </a:stretch>
        </p:blipFill>
        <p:spPr>
          <a:xfrm>
            <a:off x="3398540" y="1961219"/>
            <a:ext cx="5706081" cy="2337520"/>
          </a:xfrm>
          <a:prstGeom prst="rect">
            <a:avLst/>
          </a:prstGeom>
        </p:spPr>
      </p:pic>
      <p:sp>
        <p:nvSpPr>
          <p:cNvPr id="6" name="Rectangle 5">
            <a:extLst>
              <a:ext uri="{FF2B5EF4-FFF2-40B4-BE49-F238E27FC236}">
                <a16:creationId xmlns:a16="http://schemas.microsoft.com/office/drawing/2014/main" id="{82BBA69D-32B7-7F40-B4C1-EBDCC961A3C5}"/>
              </a:ext>
            </a:extLst>
          </p:cNvPr>
          <p:cNvSpPr/>
          <p:nvPr/>
        </p:nvSpPr>
        <p:spPr>
          <a:xfrm>
            <a:off x="118011" y="6433668"/>
            <a:ext cx="6307502" cy="261610"/>
          </a:xfrm>
          <a:prstGeom prst="rect">
            <a:avLst/>
          </a:prstGeom>
        </p:spPr>
        <p:txBody>
          <a:bodyPr wrap="square">
            <a:spAutoFit/>
          </a:bodyPr>
          <a:lstStyle/>
          <a:p>
            <a:r>
              <a:rPr lang="en-GB" sz="1100" dirty="0"/>
              <a:t>https://</a:t>
            </a:r>
            <a:r>
              <a:rPr lang="en-GB" sz="1100" dirty="0" err="1"/>
              <a:t>aschuerch.github.io</a:t>
            </a:r>
            <a:r>
              <a:rPr lang="en-GB" sz="1100" dirty="0"/>
              <a:t>/</a:t>
            </a:r>
            <a:r>
              <a:rPr lang="en-GB" sz="1100" dirty="0" err="1"/>
              <a:t>MolecularEpidemiology_AnalysisWGS</a:t>
            </a:r>
            <a:r>
              <a:rPr lang="en-GB" sz="1100" dirty="0"/>
              <a:t>/09-SNPphylo/</a:t>
            </a:r>
            <a:r>
              <a:rPr lang="en-GB" sz="1100" dirty="0" err="1"/>
              <a:t>index.html</a:t>
            </a:r>
            <a:endParaRPr lang="en-GB" sz="1100" dirty="0"/>
          </a:p>
        </p:txBody>
      </p:sp>
    </p:spTree>
    <p:extLst>
      <p:ext uri="{BB962C8B-B14F-4D97-AF65-F5344CB8AC3E}">
        <p14:creationId xmlns:p14="http://schemas.microsoft.com/office/powerpoint/2010/main" val="3443359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5D55ACF-70FE-C645-A9F4-E95E291BB839}"/>
              </a:ext>
            </a:extLst>
          </p:cNvPr>
          <p:cNvSpPr>
            <a:spLocks noGrp="1"/>
          </p:cNvSpPr>
          <p:nvPr>
            <p:ph type="title"/>
          </p:nvPr>
        </p:nvSpPr>
        <p:spPr>
          <a:xfrm>
            <a:off x="1798983" y="274638"/>
            <a:ext cx="8229600" cy="1143000"/>
          </a:xfrm>
        </p:spPr>
        <p:txBody>
          <a:bodyPr/>
          <a:lstStyle/>
          <a:p>
            <a:pPr algn="ctr"/>
            <a:r>
              <a:rPr lang="en-GB" dirty="0"/>
              <a:t>INDELS</a:t>
            </a:r>
          </a:p>
        </p:txBody>
      </p:sp>
      <p:pic>
        <p:nvPicPr>
          <p:cNvPr id="5" name="Picture 4">
            <a:extLst>
              <a:ext uri="{FF2B5EF4-FFF2-40B4-BE49-F238E27FC236}">
                <a16:creationId xmlns:a16="http://schemas.microsoft.com/office/drawing/2014/main" id="{DC4193C0-A59D-FD41-8F95-F5CA49E3F5CC}"/>
              </a:ext>
            </a:extLst>
          </p:cNvPr>
          <p:cNvPicPr>
            <a:picLocks noChangeAspect="1"/>
          </p:cNvPicPr>
          <p:nvPr/>
        </p:nvPicPr>
        <p:blipFill>
          <a:blip r:embed="rId2"/>
          <a:stretch>
            <a:fillRect/>
          </a:stretch>
        </p:blipFill>
        <p:spPr>
          <a:xfrm>
            <a:off x="1564033" y="2413000"/>
            <a:ext cx="8699500" cy="2032000"/>
          </a:xfrm>
          <a:prstGeom prst="rect">
            <a:avLst/>
          </a:prstGeom>
        </p:spPr>
      </p:pic>
      <p:sp>
        <p:nvSpPr>
          <p:cNvPr id="6" name="Rectangle 5">
            <a:extLst>
              <a:ext uri="{FF2B5EF4-FFF2-40B4-BE49-F238E27FC236}">
                <a16:creationId xmlns:a16="http://schemas.microsoft.com/office/drawing/2014/main" id="{8618E232-9A9F-8D4F-83C4-FFAF5D04EFC0}"/>
              </a:ext>
            </a:extLst>
          </p:cNvPr>
          <p:cNvSpPr/>
          <p:nvPr/>
        </p:nvSpPr>
        <p:spPr>
          <a:xfrm>
            <a:off x="83102" y="6398696"/>
            <a:ext cx="5420412" cy="369332"/>
          </a:xfrm>
          <a:prstGeom prst="rect">
            <a:avLst/>
          </a:prstGeom>
        </p:spPr>
        <p:txBody>
          <a:bodyPr wrap="square">
            <a:spAutoFit/>
          </a:bodyPr>
          <a:lstStyle/>
          <a:p>
            <a:r>
              <a:rPr lang="en-GB" dirty="0"/>
              <a:t>https://</a:t>
            </a:r>
            <a:r>
              <a:rPr lang="en-GB" dirty="0" err="1"/>
              <a:t>www.nature.com</a:t>
            </a:r>
            <a:r>
              <a:rPr lang="en-GB" dirty="0"/>
              <a:t>/articles/s41598-018-23978-z</a:t>
            </a:r>
          </a:p>
        </p:txBody>
      </p:sp>
    </p:spTree>
    <p:extLst>
      <p:ext uri="{BB962C8B-B14F-4D97-AF65-F5344CB8AC3E}">
        <p14:creationId xmlns:p14="http://schemas.microsoft.com/office/powerpoint/2010/main" val="463513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AA097E4-A9E8-7948-8CE9-5E5D10AA40E5}"/>
              </a:ext>
            </a:extLst>
          </p:cNvPr>
          <p:cNvSpPr>
            <a:spLocks noGrp="1"/>
          </p:cNvSpPr>
          <p:nvPr>
            <p:ph type="title"/>
          </p:nvPr>
        </p:nvSpPr>
        <p:spPr>
          <a:xfrm>
            <a:off x="1997765" y="324334"/>
            <a:ext cx="8229600" cy="1143000"/>
          </a:xfrm>
        </p:spPr>
        <p:txBody>
          <a:bodyPr/>
          <a:lstStyle/>
          <a:p>
            <a:pPr algn="ctr"/>
            <a:r>
              <a:rPr lang="en-US" dirty="0"/>
              <a:t>Visualize in Artemis</a:t>
            </a:r>
          </a:p>
        </p:txBody>
      </p:sp>
      <p:pic>
        <p:nvPicPr>
          <p:cNvPr id="5" name="Content Placeholder 3" descr="one.tiff">
            <a:extLst>
              <a:ext uri="{FF2B5EF4-FFF2-40B4-BE49-F238E27FC236}">
                <a16:creationId xmlns:a16="http://schemas.microsoft.com/office/drawing/2014/main" id="{25A46C3F-7EDA-FB47-BBA6-2BBF11C9DAB8}"/>
              </a:ext>
            </a:extLst>
          </p:cNvPr>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l="5698" t="6383" r="19943" b="19055"/>
          <a:stretch/>
        </p:blipFill>
        <p:spPr>
          <a:xfrm>
            <a:off x="2272498" y="1649896"/>
            <a:ext cx="7839158" cy="4525963"/>
          </a:xfrm>
          <a:prstGeom prst="rect">
            <a:avLst/>
          </a:prstGeom>
        </p:spPr>
      </p:pic>
    </p:spTree>
    <p:extLst>
      <p:ext uri="{BB962C8B-B14F-4D97-AF65-F5344CB8AC3E}">
        <p14:creationId xmlns:p14="http://schemas.microsoft.com/office/powerpoint/2010/main" val="3277147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112333-7C78-2544-A672-22F02664FD40}"/>
              </a:ext>
            </a:extLst>
          </p:cNvPr>
          <p:cNvSpPr>
            <a:spLocks noGrp="1"/>
          </p:cNvSpPr>
          <p:nvPr>
            <p:ph type="title"/>
          </p:nvPr>
        </p:nvSpPr>
        <p:spPr>
          <a:xfrm>
            <a:off x="2216426" y="374029"/>
            <a:ext cx="8229600" cy="1143000"/>
          </a:xfrm>
        </p:spPr>
        <p:txBody>
          <a:bodyPr>
            <a:normAutofit/>
          </a:bodyPr>
          <a:lstStyle/>
          <a:p>
            <a:pPr algn="ctr"/>
            <a:r>
              <a:rPr lang="en-GB" dirty="0">
                <a:ea typeface="Times New Roman" pitchFamily="-52" charset="0"/>
                <a:cs typeface="Times New Roman" pitchFamily="-52" charset="0"/>
              </a:rPr>
              <a:t>Why do we map to a reference? </a:t>
            </a:r>
            <a:endParaRPr lang="en-US" dirty="0"/>
          </a:p>
        </p:txBody>
      </p:sp>
      <p:sp>
        <p:nvSpPr>
          <p:cNvPr id="5" name="Content Placeholder 2">
            <a:extLst>
              <a:ext uri="{FF2B5EF4-FFF2-40B4-BE49-F238E27FC236}">
                <a16:creationId xmlns:a16="http://schemas.microsoft.com/office/drawing/2014/main" id="{7B625163-F714-DE44-9FBB-AA35410EAED5}"/>
              </a:ext>
            </a:extLst>
          </p:cNvPr>
          <p:cNvSpPr>
            <a:spLocks noGrp="1"/>
          </p:cNvSpPr>
          <p:nvPr>
            <p:ph idx="1"/>
          </p:nvPr>
        </p:nvSpPr>
        <p:spPr>
          <a:xfrm>
            <a:off x="2216426" y="1699591"/>
            <a:ext cx="8229600" cy="4525963"/>
          </a:xfrm>
        </p:spPr>
        <p:txBody>
          <a:bodyPr>
            <a:normAutofit/>
          </a:bodyPr>
          <a:lstStyle/>
          <a:p>
            <a:r>
              <a:rPr lang="en-GB" dirty="0">
                <a:ea typeface="Times New Roman" pitchFamily="-52" charset="0"/>
                <a:cs typeface="Times New Roman" pitchFamily="-52" charset="0"/>
              </a:rPr>
              <a:t>Identify variation:</a:t>
            </a:r>
          </a:p>
          <a:p>
            <a:pPr lvl="1">
              <a:buFont typeface="Arial" panose="020B0604020202020204" pitchFamily="34" charset="0"/>
              <a:buChar char="•"/>
            </a:pPr>
            <a:r>
              <a:rPr lang="en-GB" dirty="0">
                <a:solidFill>
                  <a:schemeClr val="tx1">
                    <a:lumMod val="50000"/>
                    <a:lumOff val="50000"/>
                  </a:schemeClr>
                </a:solidFill>
                <a:ea typeface="Times New Roman" pitchFamily="-52" charset="0"/>
                <a:cs typeface="Times New Roman" pitchFamily="-52" charset="0"/>
              </a:rPr>
              <a:t>Single Nucleotide Polymorphisms (SNPs), </a:t>
            </a:r>
          </a:p>
          <a:p>
            <a:pPr lvl="1">
              <a:buFont typeface="Arial" panose="020B0604020202020204" pitchFamily="34" charset="0"/>
              <a:buChar char="•"/>
            </a:pPr>
            <a:r>
              <a:rPr lang="en-GB" u="sng" dirty="0">
                <a:solidFill>
                  <a:schemeClr val="tx1">
                    <a:lumMod val="50000"/>
                    <a:lumOff val="50000"/>
                  </a:schemeClr>
                </a:solidFill>
                <a:ea typeface="Times New Roman" pitchFamily="-52" charset="0"/>
                <a:cs typeface="Times New Roman" pitchFamily="-52" charset="0"/>
              </a:rPr>
              <a:t>in</a:t>
            </a:r>
            <a:r>
              <a:rPr lang="en-GB" dirty="0">
                <a:solidFill>
                  <a:schemeClr val="tx1">
                    <a:lumMod val="50000"/>
                    <a:lumOff val="50000"/>
                  </a:schemeClr>
                </a:solidFill>
                <a:ea typeface="Times New Roman" pitchFamily="-52" charset="0"/>
                <a:cs typeface="Times New Roman" pitchFamily="-52" charset="0"/>
              </a:rPr>
              <a:t>sertions and </a:t>
            </a:r>
            <a:r>
              <a:rPr lang="en-GB" u="sng" dirty="0">
                <a:solidFill>
                  <a:schemeClr val="tx1">
                    <a:lumMod val="50000"/>
                    <a:lumOff val="50000"/>
                  </a:schemeClr>
                </a:solidFill>
                <a:ea typeface="Times New Roman" pitchFamily="-52" charset="0"/>
                <a:cs typeface="Times New Roman" pitchFamily="-52" charset="0"/>
              </a:rPr>
              <a:t>del</a:t>
            </a:r>
            <a:r>
              <a:rPr lang="en-GB" dirty="0">
                <a:solidFill>
                  <a:schemeClr val="tx1">
                    <a:lumMod val="50000"/>
                    <a:lumOff val="50000"/>
                  </a:schemeClr>
                </a:solidFill>
                <a:ea typeface="Times New Roman" pitchFamily="-52" charset="0"/>
                <a:cs typeface="Times New Roman" pitchFamily="-52" charset="0"/>
              </a:rPr>
              <a:t>etions (indels) </a:t>
            </a:r>
          </a:p>
          <a:p>
            <a:pPr lvl="1">
              <a:buFont typeface="Arial" panose="020B0604020202020204" pitchFamily="34" charset="0"/>
              <a:buChar char="•"/>
            </a:pPr>
            <a:r>
              <a:rPr lang="en-GB" dirty="0">
                <a:solidFill>
                  <a:srgbClr val="FF0000"/>
                </a:solidFill>
                <a:ea typeface="Times New Roman" pitchFamily="-52" charset="0"/>
                <a:cs typeface="Times New Roman" pitchFamily="-52" charset="0"/>
              </a:rPr>
              <a:t>Copy Number Variants (CNVs) between variants of the same bacteria.</a:t>
            </a:r>
          </a:p>
          <a:p>
            <a:pPr lvl="1">
              <a:buFont typeface="Arial" panose="020B0604020202020204" pitchFamily="34" charset="0"/>
              <a:buChar char="•"/>
            </a:pPr>
            <a:r>
              <a:rPr lang="en-GB" dirty="0">
                <a:solidFill>
                  <a:srgbClr val="FF0000"/>
                </a:solidFill>
                <a:ea typeface="Times New Roman" pitchFamily="-52" charset="0"/>
                <a:cs typeface="Times New Roman" pitchFamily="-52" charset="0"/>
              </a:rPr>
              <a:t>Presence / absence of genes (AMR)</a:t>
            </a:r>
          </a:p>
          <a:p>
            <a:endParaRPr lang="en-US" dirty="0"/>
          </a:p>
          <a:p>
            <a:endParaRPr lang="en-US" dirty="0"/>
          </a:p>
        </p:txBody>
      </p:sp>
    </p:spTree>
    <p:extLst>
      <p:ext uri="{BB962C8B-B14F-4D97-AF65-F5344CB8AC3E}">
        <p14:creationId xmlns:p14="http://schemas.microsoft.com/office/powerpoint/2010/main" val="163934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8818296-6244-6E45-9D6A-92F3960F54BD}"/>
              </a:ext>
            </a:extLst>
          </p:cNvPr>
          <p:cNvPicPr/>
          <p:nvPr/>
        </p:nvPicPr>
        <p:blipFill>
          <a:blip r:embed="rId2"/>
          <a:stretch>
            <a:fillRect/>
          </a:stretch>
        </p:blipFill>
        <p:spPr>
          <a:xfrm>
            <a:off x="3281363" y="4259535"/>
            <a:ext cx="5943600" cy="2399665"/>
          </a:xfrm>
          <a:prstGeom prst="rect">
            <a:avLst/>
          </a:prstGeom>
        </p:spPr>
      </p:pic>
      <p:pic>
        <p:nvPicPr>
          <p:cNvPr id="5" name="Picture 4">
            <a:extLst>
              <a:ext uri="{FF2B5EF4-FFF2-40B4-BE49-F238E27FC236}">
                <a16:creationId xmlns:a16="http://schemas.microsoft.com/office/drawing/2014/main" id="{C09FAD7A-A8A9-BC41-B27D-2CC6128AAB5C}"/>
              </a:ext>
            </a:extLst>
          </p:cNvPr>
          <p:cNvPicPr/>
          <p:nvPr/>
        </p:nvPicPr>
        <p:blipFill>
          <a:blip r:embed="rId3"/>
          <a:stretch>
            <a:fillRect/>
          </a:stretch>
        </p:blipFill>
        <p:spPr>
          <a:xfrm>
            <a:off x="3395663" y="501610"/>
            <a:ext cx="5943600" cy="4039235"/>
          </a:xfrm>
          <a:prstGeom prst="rect">
            <a:avLst/>
          </a:prstGeom>
        </p:spPr>
      </p:pic>
      <p:sp>
        <p:nvSpPr>
          <p:cNvPr id="6" name="Title 6">
            <a:extLst>
              <a:ext uri="{FF2B5EF4-FFF2-40B4-BE49-F238E27FC236}">
                <a16:creationId xmlns:a16="http://schemas.microsoft.com/office/drawing/2014/main" id="{619EE62F-1850-4C43-8EA8-403905CF939E}"/>
              </a:ext>
            </a:extLst>
          </p:cNvPr>
          <p:cNvSpPr>
            <a:spLocks noGrp="1"/>
          </p:cNvSpPr>
          <p:nvPr>
            <p:ph type="title"/>
          </p:nvPr>
        </p:nvSpPr>
        <p:spPr>
          <a:xfrm>
            <a:off x="1981200" y="268340"/>
            <a:ext cx="8229600" cy="1143000"/>
          </a:xfrm>
        </p:spPr>
        <p:txBody>
          <a:bodyPr>
            <a:normAutofit/>
          </a:bodyPr>
          <a:lstStyle/>
          <a:p>
            <a:pPr algn="ctr"/>
            <a:r>
              <a:rPr lang="en-US" dirty="0"/>
              <a:t>Copy number variation</a:t>
            </a:r>
            <a:endParaRPr lang="en-GB" dirty="0"/>
          </a:p>
        </p:txBody>
      </p:sp>
    </p:spTree>
    <p:extLst>
      <p:ext uri="{BB962C8B-B14F-4D97-AF65-F5344CB8AC3E}">
        <p14:creationId xmlns:p14="http://schemas.microsoft.com/office/powerpoint/2010/main" val="3860030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9E7164-2DB6-E844-B192-FED8CEBE6B83}"/>
              </a:ext>
            </a:extLst>
          </p:cNvPr>
          <p:cNvSpPr>
            <a:spLocks noGrp="1"/>
          </p:cNvSpPr>
          <p:nvPr>
            <p:ph type="title"/>
          </p:nvPr>
        </p:nvSpPr>
        <p:spPr>
          <a:xfrm>
            <a:off x="1997766" y="433664"/>
            <a:ext cx="8229600" cy="1143000"/>
          </a:xfrm>
        </p:spPr>
        <p:txBody>
          <a:bodyPr/>
          <a:lstStyle/>
          <a:p>
            <a:pPr algn="ctr"/>
            <a:r>
              <a:rPr lang="en-GB" dirty="0"/>
              <a:t>Gene presence/absence: AMR</a:t>
            </a:r>
          </a:p>
        </p:txBody>
      </p:sp>
      <p:sp>
        <p:nvSpPr>
          <p:cNvPr id="5" name="Content Placeholder 2">
            <a:extLst>
              <a:ext uri="{FF2B5EF4-FFF2-40B4-BE49-F238E27FC236}">
                <a16:creationId xmlns:a16="http://schemas.microsoft.com/office/drawing/2014/main" id="{EF4F3E6A-FD25-184B-8DE4-E3D880FE2AFA}"/>
              </a:ext>
            </a:extLst>
          </p:cNvPr>
          <p:cNvSpPr>
            <a:spLocks noGrp="1"/>
          </p:cNvSpPr>
          <p:nvPr>
            <p:ph idx="1"/>
          </p:nvPr>
        </p:nvSpPr>
        <p:spPr>
          <a:xfrm>
            <a:off x="1997766" y="1759226"/>
            <a:ext cx="8229600" cy="4525963"/>
          </a:xfrm>
        </p:spPr>
        <p:txBody>
          <a:bodyPr>
            <a:normAutofit/>
          </a:bodyPr>
          <a:lstStyle/>
          <a:p>
            <a:r>
              <a:rPr lang="en-GB" dirty="0"/>
              <a:t>Absence/Deletions is easier to spot</a:t>
            </a:r>
          </a:p>
          <a:p>
            <a:r>
              <a:rPr lang="en-GB" dirty="0"/>
              <a:t>*To identify insertions is a little tricky. </a:t>
            </a:r>
          </a:p>
          <a:p>
            <a:endParaRPr lang="en-GB" dirty="0"/>
          </a:p>
          <a:p>
            <a:pPr marL="0" indent="0">
              <a:buNone/>
            </a:pPr>
            <a:endParaRPr lang="en-GB" dirty="0"/>
          </a:p>
        </p:txBody>
      </p:sp>
      <p:pic>
        <p:nvPicPr>
          <p:cNvPr id="6" name="Picture 5">
            <a:extLst>
              <a:ext uri="{FF2B5EF4-FFF2-40B4-BE49-F238E27FC236}">
                <a16:creationId xmlns:a16="http://schemas.microsoft.com/office/drawing/2014/main" id="{DABDED2C-2829-164F-9FCB-049D6A5BBED1}"/>
              </a:ext>
            </a:extLst>
          </p:cNvPr>
          <p:cNvPicPr>
            <a:picLocks noChangeAspect="1"/>
          </p:cNvPicPr>
          <p:nvPr/>
        </p:nvPicPr>
        <p:blipFill>
          <a:blip r:embed="rId2"/>
          <a:stretch>
            <a:fillRect/>
          </a:stretch>
        </p:blipFill>
        <p:spPr>
          <a:xfrm>
            <a:off x="3415219" y="2978743"/>
            <a:ext cx="6619461" cy="3489008"/>
          </a:xfrm>
          <a:prstGeom prst="rect">
            <a:avLst/>
          </a:prstGeom>
        </p:spPr>
      </p:pic>
      <p:sp>
        <p:nvSpPr>
          <p:cNvPr id="7" name="TextBox 6">
            <a:extLst>
              <a:ext uri="{FF2B5EF4-FFF2-40B4-BE49-F238E27FC236}">
                <a16:creationId xmlns:a16="http://schemas.microsoft.com/office/drawing/2014/main" id="{84AF6613-BC17-734E-BF7E-DE47FAD30D08}"/>
              </a:ext>
            </a:extLst>
          </p:cNvPr>
          <p:cNvSpPr txBox="1"/>
          <p:nvPr/>
        </p:nvSpPr>
        <p:spPr>
          <a:xfrm>
            <a:off x="2176670" y="5059017"/>
            <a:ext cx="1045864" cy="369332"/>
          </a:xfrm>
          <a:prstGeom prst="rect">
            <a:avLst/>
          </a:prstGeom>
          <a:noFill/>
        </p:spPr>
        <p:txBody>
          <a:bodyPr wrap="none" rtlCol="0">
            <a:spAutoFit/>
          </a:bodyPr>
          <a:lstStyle/>
          <a:p>
            <a:r>
              <a:rPr lang="en-US" dirty="0"/>
              <a:t>Deletion:</a:t>
            </a:r>
          </a:p>
        </p:txBody>
      </p:sp>
    </p:spTree>
    <p:extLst>
      <p:ext uri="{BB962C8B-B14F-4D97-AF65-F5344CB8AC3E}">
        <p14:creationId xmlns:p14="http://schemas.microsoft.com/office/powerpoint/2010/main" val="4064757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a:extLst>
              <a:ext uri="{FF2B5EF4-FFF2-40B4-BE49-F238E27FC236}">
                <a16:creationId xmlns:a16="http://schemas.microsoft.com/office/drawing/2014/main" id="{9CDA550D-1B61-1D40-A322-6D31C150823B}"/>
              </a:ext>
            </a:extLst>
          </p:cNvPr>
          <p:cNvSpPr txBox="1">
            <a:spLocks noChangeArrowheads="1"/>
          </p:cNvSpPr>
          <p:nvPr/>
        </p:nvSpPr>
        <p:spPr bwMode="auto">
          <a:xfrm>
            <a:off x="2213885" y="330336"/>
            <a:ext cx="7566660" cy="1323439"/>
          </a:xfrm>
          <a:prstGeom prst="rect">
            <a:avLst/>
          </a:prstGeom>
          <a:noFill/>
          <a:ln w="9525">
            <a:noFill/>
            <a:miter lim="800000"/>
            <a:headEnd/>
            <a:tailEnd/>
          </a:ln>
        </p:spPr>
        <p:txBody>
          <a:bodyPr wrap="square">
            <a:prstTxWarp prst="textNoShape">
              <a:avLst/>
            </a:prstTxWarp>
            <a:spAutoFit/>
          </a:bodyPr>
          <a:lstStyle/>
          <a:p>
            <a:pPr marL="237390" indent="-237390" algn="ctr">
              <a:tabLst>
                <a:tab pos="1863949" algn="l"/>
              </a:tabLst>
            </a:pPr>
            <a:r>
              <a:rPr lang="en-GB" sz="4000" dirty="0">
                <a:latin typeface="+mj-lt"/>
                <a:ea typeface="Arial" pitchFamily="-52" charset="0"/>
                <a:cs typeface="Arial" pitchFamily="-52" charset="0"/>
              </a:rPr>
              <a:t>Workflow: generating sequencing reads and </a:t>
            </a:r>
            <a:r>
              <a:rPr lang="en-GB" sz="4000" i="1" dirty="0">
                <a:latin typeface="+mj-lt"/>
                <a:ea typeface="Arial" pitchFamily="-52" charset="0"/>
                <a:cs typeface="Arial" pitchFamily="-52" charset="0"/>
              </a:rPr>
              <a:t>in silico </a:t>
            </a:r>
            <a:r>
              <a:rPr lang="en-GB" sz="4000" dirty="0">
                <a:latin typeface="+mj-lt"/>
                <a:ea typeface="Arial" pitchFamily="-52" charset="0"/>
                <a:cs typeface="Arial" pitchFamily="-52" charset="0"/>
              </a:rPr>
              <a:t>analysis</a:t>
            </a:r>
          </a:p>
        </p:txBody>
      </p:sp>
      <p:sp>
        <p:nvSpPr>
          <p:cNvPr id="5" name="Slide Number Placeholder 86">
            <a:extLst>
              <a:ext uri="{FF2B5EF4-FFF2-40B4-BE49-F238E27FC236}">
                <a16:creationId xmlns:a16="http://schemas.microsoft.com/office/drawing/2014/main" id="{F664D584-D2BC-B641-BA28-9FDD89CC9094}"/>
              </a:ext>
            </a:extLst>
          </p:cNvPr>
          <p:cNvSpPr txBox="1">
            <a:spLocks/>
          </p:cNvSpPr>
          <p:nvPr/>
        </p:nvSpPr>
        <p:spPr>
          <a:xfrm>
            <a:off x="8103705" y="6492875"/>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840886F-D678-4B7D-9831-BE738213A530}" type="slidenum">
              <a:rPr lang="en-US" smtClean="0"/>
              <a:pPr/>
              <a:t>2</a:t>
            </a:fld>
            <a:endParaRPr lang="en-US"/>
          </a:p>
        </p:txBody>
      </p:sp>
      <p:cxnSp>
        <p:nvCxnSpPr>
          <p:cNvPr id="6" name="Straight Connector 5">
            <a:extLst>
              <a:ext uri="{FF2B5EF4-FFF2-40B4-BE49-F238E27FC236}">
                <a16:creationId xmlns:a16="http://schemas.microsoft.com/office/drawing/2014/main" id="{04FC2368-B192-8D44-939B-B8ECFB0DC958}"/>
              </a:ext>
            </a:extLst>
          </p:cNvPr>
          <p:cNvCxnSpPr>
            <a:cxnSpLocks/>
          </p:cNvCxnSpPr>
          <p:nvPr/>
        </p:nvCxnSpPr>
        <p:spPr>
          <a:xfrm>
            <a:off x="6062544" y="1800434"/>
            <a:ext cx="0" cy="1628042"/>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CB27B19F-68CF-2B4D-95C7-E170CAA562DF}"/>
              </a:ext>
            </a:extLst>
          </p:cNvPr>
          <p:cNvSpPr txBox="1"/>
          <p:nvPr/>
        </p:nvSpPr>
        <p:spPr>
          <a:xfrm>
            <a:off x="3091380" y="1741340"/>
            <a:ext cx="1669157" cy="368337"/>
          </a:xfrm>
          <a:prstGeom prst="rect">
            <a:avLst/>
          </a:prstGeom>
          <a:noFill/>
        </p:spPr>
        <p:txBody>
          <a:bodyPr wrap="square" rtlCol="0">
            <a:spAutoFit/>
          </a:bodyPr>
          <a:lstStyle/>
          <a:p>
            <a:r>
              <a:rPr lang="en-GB" b="1" dirty="0"/>
              <a:t>Wet Lab</a:t>
            </a:r>
          </a:p>
        </p:txBody>
      </p:sp>
      <p:sp>
        <p:nvSpPr>
          <p:cNvPr id="8" name="TextBox 7">
            <a:extLst>
              <a:ext uri="{FF2B5EF4-FFF2-40B4-BE49-F238E27FC236}">
                <a16:creationId xmlns:a16="http://schemas.microsoft.com/office/drawing/2014/main" id="{164C2C49-71AA-534C-B544-CB2C994715C8}"/>
              </a:ext>
            </a:extLst>
          </p:cNvPr>
          <p:cNvSpPr txBox="1"/>
          <p:nvPr/>
        </p:nvSpPr>
        <p:spPr>
          <a:xfrm>
            <a:off x="7557879" y="1741340"/>
            <a:ext cx="2116048" cy="369332"/>
          </a:xfrm>
          <a:prstGeom prst="rect">
            <a:avLst/>
          </a:prstGeom>
          <a:noFill/>
        </p:spPr>
        <p:txBody>
          <a:bodyPr wrap="square" rtlCol="0">
            <a:spAutoFit/>
          </a:bodyPr>
          <a:lstStyle/>
          <a:p>
            <a:r>
              <a:rPr lang="en-GB" b="1" i="1" dirty="0"/>
              <a:t>in silico </a:t>
            </a:r>
            <a:r>
              <a:rPr lang="en-GB" b="1" dirty="0"/>
              <a:t>analysis</a:t>
            </a:r>
          </a:p>
        </p:txBody>
      </p:sp>
      <p:sp>
        <p:nvSpPr>
          <p:cNvPr id="9" name="TextBox 8">
            <a:extLst>
              <a:ext uri="{FF2B5EF4-FFF2-40B4-BE49-F238E27FC236}">
                <a16:creationId xmlns:a16="http://schemas.microsoft.com/office/drawing/2014/main" id="{E2BECBD8-C6BE-1F40-8E04-D1A9161B0EA3}"/>
              </a:ext>
            </a:extLst>
          </p:cNvPr>
          <p:cNvSpPr txBox="1"/>
          <p:nvPr/>
        </p:nvSpPr>
        <p:spPr>
          <a:xfrm>
            <a:off x="2326283" y="5669328"/>
            <a:ext cx="2744234" cy="646331"/>
          </a:xfrm>
          <a:prstGeom prst="rect">
            <a:avLst/>
          </a:prstGeom>
          <a:noFill/>
        </p:spPr>
        <p:txBody>
          <a:bodyPr wrap="square" rtlCol="0">
            <a:spAutoFit/>
          </a:bodyPr>
          <a:lstStyle/>
          <a:p>
            <a:r>
              <a:rPr lang="en-GB" dirty="0"/>
              <a:t>DNA extraction and DNA library generation</a:t>
            </a:r>
          </a:p>
        </p:txBody>
      </p:sp>
      <p:sp>
        <p:nvSpPr>
          <p:cNvPr id="10" name="TextBox 9">
            <a:extLst>
              <a:ext uri="{FF2B5EF4-FFF2-40B4-BE49-F238E27FC236}">
                <a16:creationId xmlns:a16="http://schemas.microsoft.com/office/drawing/2014/main" id="{9FB8AA86-EF65-AF4D-A7FD-F46AC93DC0AC}"/>
              </a:ext>
            </a:extLst>
          </p:cNvPr>
          <p:cNvSpPr txBox="1"/>
          <p:nvPr/>
        </p:nvSpPr>
        <p:spPr>
          <a:xfrm>
            <a:off x="6648166" y="5437052"/>
            <a:ext cx="3580138" cy="923330"/>
          </a:xfrm>
          <a:prstGeom prst="rect">
            <a:avLst/>
          </a:prstGeom>
          <a:noFill/>
        </p:spPr>
        <p:txBody>
          <a:bodyPr wrap="square" rtlCol="0">
            <a:spAutoFit/>
          </a:bodyPr>
          <a:lstStyle/>
          <a:p>
            <a:r>
              <a:rPr lang="en-GB" dirty="0"/>
              <a:t>Mapping is </a:t>
            </a:r>
            <a:r>
              <a:rPr lang="en-GB" b="1" dirty="0"/>
              <a:t>aligning a sequence to a known reference to determine genetic differences</a:t>
            </a:r>
          </a:p>
        </p:txBody>
      </p:sp>
      <p:grpSp>
        <p:nvGrpSpPr>
          <p:cNvPr id="11" name="Group 10">
            <a:extLst>
              <a:ext uri="{FF2B5EF4-FFF2-40B4-BE49-F238E27FC236}">
                <a16:creationId xmlns:a16="http://schemas.microsoft.com/office/drawing/2014/main" id="{C5EC74E9-03F4-4A4E-B96A-70EE1C5E21E9}"/>
              </a:ext>
            </a:extLst>
          </p:cNvPr>
          <p:cNvGrpSpPr/>
          <p:nvPr/>
        </p:nvGrpSpPr>
        <p:grpSpPr>
          <a:xfrm>
            <a:off x="1857799" y="2109677"/>
            <a:ext cx="3898629" cy="3327375"/>
            <a:chOff x="307294" y="1973152"/>
            <a:chExt cx="3898629" cy="3327375"/>
          </a:xfrm>
        </p:grpSpPr>
        <p:sp>
          <p:nvSpPr>
            <p:cNvPr id="12" name="Rounded Rectangle 11">
              <a:extLst>
                <a:ext uri="{FF2B5EF4-FFF2-40B4-BE49-F238E27FC236}">
                  <a16:creationId xmlns:a16="http://schemas.microsoft.com/office/drawing/2014/main" id="{05E6E5DB-4DE5-974A-AFEF-4B388CAB045C}"/>
                </a:ext>
              </a:extLst>
            </p:cNvPr>
            <p:cNvSpPr/>
            <p:nvPr/>
          </p:nvSpPr>
          <p:spPr bwMode="auto">
            <a:xfrm>
              <a:off x="307294" y="1973152"/>
              <a:ext cx="3898629" cy="3327375"/>
            </a:xfrm>
            <a:prstGeom prst="roundRect">
              <a:avLst/>
            </a:prstGeom>
            <a:solidFill>
              <a:srgbClr val="73FEFF">
                <a:alpha val="30000"/>
              </a:srgbClr>
            </a:solidFill>
            <a:ln w="9525" cap="flat" cmpd="sng" algn="ctr">
              <a:solidFill>
                <a:schemeClr val="tx1"/>
              </a:solidFill>
              <a:prstDash val="solid"/>
              <a:round/>
              <a:headEnd type="none" w="med" len="med"/>
              <a:tailEnd type="none" w="med" len="med"/>
            </a:ln>
            <a:effectLst/>
          </p:spPr>
          <p:txBody>
            <a:bodyPr vert="horz" wrap="square" lIns="63305" tIns="31652" rIns="63305" bIns="31652" numCol="1" rtlCol="0" anchor="t" anchorCtr="0" compatLnSpc="1">
              <a:prstTxWarp prst="textNoShape">
                <a:avLst/>
              </a:prstTxWarp>
            </a:bodyPr>
            <a:lstStyle/>
            <a:p>
              <a:pPr defTabSz="633039" fontAlgn="base">
                <a:spcBef>
                  <a:spcPct val="0"/>
                </a:spcBef>
                <a:spcAft>
                  <a:spcPct val="0"/>
                </a:spcAft>
              </a:pPr>
              <a:endParaRPr lang="en-US" sz="1662" dirty="0">
                <a:solidFill>
                  <a:srgbClr val="000000"/>
                </a:solidFill>
                <a:latin typeface="Arial" charset="0"/>
                <a:ea typeface="ＭＳ Ｐゴシック" charset="0"/>
                <a:cs typeface="Arial" charset="0"/>
              </a:endParaRPr>
            </a:p>
          </p:txBody>
        </p:sp>
        <p:grpSp>
          <p:nvGrpSpPr>
            <p:cNvPr id="13" name="Group 12">
              <a:extLst>
                <a:ext uri="{FF2B5EF4-FFF2-40B4-BE49-F238E27FC236}">
                  <a16:creationId xmlns:a16="http://schemas.microsoft.com/office/drawing/2014/main" id="{7FA49E90-2A72-F345-ADB4-D65E56C10806}"/>
                </a:ext>
              </a:extLst>
            </p:cNvPr>
            <p:cNvGrpSpPr/>
            <p:nvPr/>
          </p:nvGrpSpPr>
          <p:grpSpPr>
            <a:xfrm>
              <a:off x="2144043" y="3435533"/>
              <a:ext cx="1318846" cy="331909"/>
              <a:chOff x="2624309" y="3165400"/>
              <a:chExt cx="1318846" cy="331909"/>
            </a:xfrm>
          </p:grpSpPr>
          <p:sp>
            <p:nvSpPr>
              <p:cNvPr id="43" name="Freeform 8">
                <a:extLst>
                  <a:ext uri="{FF2B5EF4-FFF2-40B4-BE49-F238E27FC236}">
                    <a16:creationId xmlns:a16="http://schemas.microsoft.com/office/drawing/2014/main" id="{8EA6E592-6DD7-E241-A200-474886835CF5}"/>
                  </a:ext>
                </a:extLst>
              </p:cNvPr>
              <p:cNvSpPr>
                <a:spLocks/>
              </p:cNvSpPr>
              <p:nvPr/>
            </p:nvSpPr>
            <p:spPr bwMode="auto">
              <a:xfrm>
                <a:off x="2624309" y="3191776"/>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4" name="Freeform 9">
                <a:extLst>
                  <a:ext uri="{FF2B5EF4-FFF2-40B4-BE49-F238E27FC236}">
                    <a16:creationId xmlns:a16="http://schemas.microsoft.com/office/drawing/2014/main" id="{AC2FBFB5-9F13-FE40-88F9-431662B220F8}"/>
                  </a:ext>
                </a:extLst>
              </p:cNvPr>
              <p:cNvSpPr>
                <a:spLocks/>
              </p:cNvSpPr>
              <p:nvPr/>
            </p:nvSpPr>
            <p:spPr bwMode="auto">
              <a:xfrm>
                <a:off x="2668270" y="3314869"/>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5" name="Freeform 10">
                <a:extLst>
                  <a:ext uri="{FF2B5EF4-FFF2-40B4-BE49-F238E27FC236}">
                    <a16:creationId xmlns:a16="http://schemas.microsoft.com/office/drawing/2014/main" id="{5B352825-9AA6-124B-BDBE-F43D16592C8B}"/>
                  </a:ext>
                </a:extLst>
              </p:cNvPr>
              <p:cNvSpPr>
                <a:spLocks/>
              </p:cNvSpPr>
              <p:nvPr/>
            </p:nvSpPr>
            <p:spPr bwMode="auto">
              <a:xfrm>
                <a:off x="2729817" y="3437961"/>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6" name="Freeform 11">
                <a:extLst>
                  <a:ext uri="{FF2B5EF4-FFF2-40B4-BE49-F238E27FC236}">
                    <a16:creationId xmlns:a16="http://schemas.microsoft.com/office/drawing/2014/main" id="{0E881790-8ACB-8B4B-85DB-5CCE2330F70E}"/>
                  </a:ext>
                </a:extLst>
              </p:cNvPr>
              <p:cNvSpPr>
                <a:spLocks/>
              </p:cNvSpPr>
              <p:nvPr/>
            </p:nvSpPr>
            <p:spPr bwMode="auto">
              <a:xfrm>
                <a:off x="2940832" y="3174192"/>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7" name="Freeform 12">
                <a:extLst>
                  <a:ext uri="{FF2B5EF4-FFF2-40B4-BE49-F238E27FC236}">
                    <a16:creationId xmlns:a16="http://schemas.microsoft.com/office/drawing/2014/main" id="{56E41E33-0617-2840-8891-553E8374ABCD}"/>
                  </a:ext>
                </a:extLst>
              </p:cNvPr>
              <p:cNvSpPr>
                <a:spLocks/>
              </p:cNvSpPr>
              <p:nvPr/>
            </p:nvSpPr>
            <p:spPr bwMode="auto">
              <a:xfrm>
                <a:off x="2984793" y="3297284"/>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8" name="Freeform 13">
                <a:extLst>
                  <a:ext uri="{FF2B5EF4-FFF2-40B4-BE49-F238E27FC236}">
                    <a16:creationId xmlns:a16="http://schemas.microsoft.com/office/drawing/2014/main" id="{C2D7397F-EC37-654D-9DBE-59B1E25F9184}"/>
                  </a:ext>
                </a:extLst>
              </p:cNvPr>
              <p:cNvSpPr>
                <a:spLocks/>
              </p:cNvSpPr>
              <p:nvPr/>
            </p:nvSpPr>
            <p:spPr bwMode="auto">
              <a:xfrm>
                <a:off x="3046340" y="3420376"/>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49" name="Freeform 14">
                <a:extLst>
                  <a:ext uri="{FF2B5EF4-FFF2-40B4-BE49-F238E27FC236}">
                    <a16:creationId xmlns:a16="http://schemas.microsoft.com/office/drawing/2014/main" id="{BB563556-25A9-4A42-A3AA-7AD9A026DAB6}"/>
                  </a:ext>
                </a:extLst>
              </p:cNvPr>
              <p:cNvSpPr>
                <a:spLocks/>
              </p:cNvSpPr>
              <p:nvPr/>
            </p:nvSpPr>
            <p:spPr bwMode="auto">
              <a:xfrm>
                <a:off x="3266147" y="3165400"/>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50" name="Freeform 15">
                <a:extLst>
                  <a:ext uri="{FF2B5EF4-FFF2-40B4-BE49-F238E27FC236}">
                    <a16:creationId xmlns:a16="http://schemas.microsoft.com/office/drawing/2014/main" id="{F85B4B19-CA7B-9A4C-BC8C-394EBD5754B1}"/>
                  </a:ext>
                </a:extLst>
              </p:cNvPr>
              <p:cNvSpPr>
                <a:spLocks/>
              </p:cNvSpPr>
              <p:nvPr/>
            </p:nvSpPr>
            <p:spPr bwMode="auto">
              <a:xfrm>
                <a:off x="3310109" y="3288492"/>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51" name="Freeform 16">
                <a:extLst>
                  <a:ext uri="{FF2B5EF4-FFF2-40B4-BE49-F238E27FC236}">
                    <a16:creationId xmlns:a16="http://schemas.microsoft.com/office/drawing/2014/main" id="{671C167C-DB35-A346-827E-94A3C64C6ED2}"/>
                  </a:ext>
                </a:extLst>
              </p:cNvPr>
              <p:cNvSpPr>
                <a:spLocks/>
              </p:cNvSpPr>
              <p:nvPr/>
            </p:nvSpPr>
            <p:spPr bwMode="auto">
              <a:xfrm>
                <a:off x="3371655" y="3411584"/>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52" name="Freeform 17">
                <a:extLst>
                  <a:ext uri="{FF2B5EF4-FFF2-40B4-BE49-F238E27FC236}">
                    <a16:creationId xmlns:a16="http://schemas.microsoft.com/office/drawing/2014/main" id="{C0084A49-1D85-3B4A-BD61-4EFC38410092}"/>
                  </a:ext>
                </a:extLst>
              </p:cNvPr>
              <p:cNvSpPr>
                <a:spLocks/>
              </p:cNvSpPr>
              <p:nvPr/>
            </p:nvSpPr>
            <p:spPr bwMode="auto">
              <a:xfrm>
                <a:off x="3600255" y="3182984"/>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53" name="Freeform 18">
                <a:extLst>
                  <a:ext uri="{FF2B5EF4-FFF2-40B4-BE49-F238E27FC236}">
                    <a16:creationId xmlns:a16="http://schemas.microsoft.com/office/drawing/2014/main" id="{B8D09AC7-AF8D-6F43-95BA-A06B261196E0}"/>
                  </a:ext>
                </a:extLst>
              </p:cNvPr>
              <p:cNvSpPr>
                <a:spLocks/>
              </p:cNvSpPr>
              <p:nvPr/>
            </p:nvSpPr>
            <p:spPr bwMode="auto">
              <a:xfrm>
                <a:off x="3644217" y="3306076"/>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sp>
            <p:nvSpPr>
              <p:cNvPr id="54" name="Freeform 19">
                <a:extLst>
                  <a:ext uri="{FF2B5EF4-FFF2-40B4-BE49-F238E27FC236}">
                    <a16:creationId xmlns:a16="http://schemas.microsoft.com/office/drawing/2014/main" id="{5315164C-6CA8-BE44-BE59-9C4DB96A9B54}"/>
                  </a:ext>
                </a:extLst>
              </p:cNvPr>
              <p:cNvSpPr>
                <a:spLocks/>
              </p:cNvSpPr>
              <p:nvPr/>
            </p:nvSpPr>
            <p:spPr bwMode="auto">
              <a:xfrm>
                <a:off x="3705763" y="3429169"/>
                <a:ext cx="237392" cy="59348"/>
              </a:xfrm>
              <a:custGeom>
                <a:avLst/>
                <a:gdLst>
                  <a:gd name="T0" fmla="*/ 0 w 216"/>
                  <a:gd name="T1" fmla="*/ 55563 h 54"/>
                  <a:gd name="T2" fmla="*/ 139700 w 216"/>
                  <a:gd name="T3" fmla="*/ 4763 h 54"/>
                  <a:gd name="T4" fmla="*/ 241300 w 216"/>
                  <a:gd name="T5" fmla="*/ 80963 h 54"/>
                  <a:gd name="T6" fmla="*/ 342900 w 216"/>
                  <a:gd name="T7" fmla="*/ 30163 h 54"/>
                  <a:gd name="T8" fmla="*/ 0 60000 65536"/>
                  <a:gd name="T9" fmla="*/ 0 60000 65536"/>
                  <a:gd name="T10" fmla="*/ 0 60000 65536"/>
                  <a:gd name="T11" fmla="*/ 0 60000 65536"/>
                  <a:gd name="T12" fmla="*/ 0 w 216"/>
                  <a:gd name="T13" fmla="*/ 0 h 54"/>
                  <a:gd name="T14" fmla="*/ 216 w 216"/>
                  <a:gd name="T15" fmla="*/ 54 h 54"/>
                </a:gdLst>
                <a:ahLst/>
                <a:cxnLst>
                  <a:cxn ang="T8">
                    <a:pos x="T0" y="T1"/>
                  </a:cxn>
                  <a:cxn ang="T9">
                    <a:pos x="T2" y="T3"/>
                  </a:cxn>
                  <a:cxn ang="T10">
                    <a:pos x="T4" y="T5"/>
                  </a:cxn>
                  <a:cxn ang="T11">
                    <a:pos x="T6" y="T7"/>
                  </a:cxn>
                </a:cxnLst>
                <a:rect l="T12" t="T13" r="T14" b="T15"/>
                <a:pathLst>
                  <a:path w="216" h="54">
                    <a:moveTo>
                      <a:pt x="0" y="35"/>
                    </a:moveTo>
                    <a:cubicBezTo>
                      <a:pt x="31" y="17"/>
                      <a:pt x="63" y="0"/>
                      <a:pt x="88" y="3"/>
                    </a:cubicBezTo>
                    <a:cubicBezTo>
                      <a:pt x="113" y="6"/>
                      <a:pt x="131" y="48"/>
                      <a:pt x="152" y="51"/>
                    </a:cubicBezTo>
                    <a:cubicBezTo>
                      <a:pt x="173" y="54"/>
                      <a:pt x="205" y="24"/>
                      <a:pt x="216" y="19"/>
                    </a:cubicBezTo>
                  </a:path>
                </a:pathLst>
              </a:custGeom>
              <a:noFill/>
              <a:ln w="9525">
                <a:solidFill>
                  <a:schemeClr val="tx1"/>
                </a:solidFill>
                <a:round/>
                <a:headEnd/>
                <a:tailEnd/>
              </a:ln>
            </p:spPr>
            <p:txBody>
              <a:bodyPr wrap="none" anchor="ctr">
                <a:prstTxWarp prst="textNoShape">
                  <a:avLst/>
                </a:prstTxWarp>
              </a:bodyPr>
              <a:lstStyle/>
              <a:p>
                <a:endParaRPr lang="en-US" sz="1246">
                  <a:ea typeface="Arial" pitchFamily="-52" charset="0"/>
                  <a:cs typeface="Arial" pitchFamily="-52" charset="0"/>
                </a:endParaRPr>
              </a:p>
            </p:txBody>
          </p:sp>
        </p:grpSp>
        <p:sp>
          <p:nvSpPr>
            <p:cNvPr id="14" name="Line 21">
              <a:extLst>
                <a:ext uri="{FF2B5EF4-FFF2-40B4-BE49-F238E27FC236}">
                  <a16:creationId xmlns:a16="http://schemas.microsoft.com/office/drawing/2014/main" id="{FDA1A409-9590-F847-BAC5-6896F61350FF}"/>
                </a:ext>
              </a:extLst>
            </p:cNvPr>
            <p:cNvSpPr>
              <a:spLocks noChangeShapeType="1"/>
            </p:cNvSpPr>
            <p:nvPr/>
          </p:nvSpPr>
          <p:spPr bwMode="auto">
            <a:xfrm>
              <a:off x="1745078" y="5030356"/>
              <a:ext cx="835269" cy="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15" name="Text Box 22">
              <a:extLst>
                <a:ext uri="{FF2B5EF4-FFF2-40B4-BE49-F238E27FC236}">
                  <a16:creationId xmlns:a16="http://schemas.microsoft.com/office/drawing/2014/main" id="{693157A4-C4BA-8546-88F8-24C7ADAA1788}"/>
                </a:ext>
              </a:extLst>
            </p:cNvPr>
            <p:cNvSpPr txBox="1">
              <a:spLocks noChangeArrowheads="1"/>
            </p:cNvSpPr>
            <p:nvPr/>
          </p:nvSpPr>
          <p:spPr bwMode="auto">
            <a:xfrm>
              <a:off x="848631" y="3301444"/>
              <a:ext cx="1312251" cy="646331"/>
            </a:xfrm>
            <a:prstGeom prst="rect">
              <a:avLst/>
            </a:prstGeom>
            <a:noFill/>
            <a:ln w="9525">
              <a:noFill/>
              <a:miter lim="800000"/>
              <a:headEnd/>
              <a:tailEnd/>
            </a:ln>
          </p:spPr>
          <p:txBody>
            <a:bodyPr wrap="square" anchor="ctr">
              <a:prstTxWarp prst="textNoShape">
                <a:avLst/>
              </a:prstTxWarp>
              <a:spAutoFit/>
            </a:bodyPr>
            <a:lstStyle/>
            <a:p>
              <a:pPr algn="ctr">
                <a:spcBef>
                  <a:spcPct val="50000"/>
                </a:spcBef>
              </a:pPr>
              <a:r>
                <a:rPr lang="en-US" sz="1200" dirty="0">
                  <a:ea typeface="Arial" pitchFamily="-52" charset="0"/>
                  <a:cs typeface="Arial" pitchFamily="-52" charset="0"/>
                </a:rPr>
                <a:t>Break into fragments (~500bp)</a:t>
              </a:r>
            </a:p>
          </p:txBody>
        </p:sp>
        <p:grpSp>
          <p:nvGrpSpPr>
            <p:cNvPr id="16" name="Group 23">
              <a:extLst>
                <a:ext uri="{FF2B5EF4-FFF2-40B4-BE49-F238E27FC236}">
                  <a16:creationId xmlns:a16="http://schemas.microsoft.com/office/drawing/2014/main" id="{F21E9529-0AE8-0248-9D56-A5D86074C7C5}"/>
                </a:ext>
              </a:extLst>
            </p:cNvPr>
            <p:cNvGrpSpPr>
              <a:grpSpLocks/>
            </p:cNvGrpSpPr>
            <p:nvPr/>
          </p:nvGrpSpPr>
          <p:grpSpPr bwMode="auto">
            <a:xfrm>
              <a:off x="1745078" y="4933641"/>
              <a:ext cx="232996" cy="43962"/>
              <a:chOff x="1416" y="3592"/>
              <a:chExt cx="212" cy="40"/>
            </a:xfrm>
          </p:grpSpPr>
          <p:sp>
            <p:nvSpPr>
              <p:cNvPr id="41" name="Line 24">
                <a:extLst>
                  <a:ext uri="{FF2B5EF4-FFF2-40B4-BE49-F238E27FC236}">
                    <a16:creationId xmlns:a16="http://schemas.microsoft.com/office/drawing/2014/main" id="{EB56600F-DCBB-0F40-BE23-D1205A3226AD}"/>
                  </a:ext>
                </a:extLst>
              </p:cNvPr>
              <p:cNvSpPr>
                <a:spLocks noChangeShapeType="1"/>
              </p:cNvSpPr>
              <p:nvPr/>
            </p:nvSpPr>
            <p:spPr bwMode="auto">
              <a:xfrm>
                <a:off x="1416" y="3632"/>
                <a:ext cx="208"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42" name="Line 25">
                <a:extLst>
                  <a:ext uri="{FF2B5EF4-FFF2-40B4-BE49-F238E27FC236}">
                    <a16:creationId xmlns:a16="http://schemas.microsoft.com/office/drawing/2014/main" id="{2C59FF4F-4577-DD43-A51D-874F6C16C14D}"/>
                  </a:ext>
                </a:extLst>
              </p:cNvPr>
              <p:cNvSpPr>
                <a:spLocks noChangeShapeType="1"/>
              </p:cNvSpPr>
              <p:nvPr/>
            </p:nvSpPr>
            <p:spPr bwMode="auto">
              <a:xfrm flipH="1" flipV="1">
                <a:off x="1588" y="3592"/>
                <a:ext cx="40" cy="4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grpSp>
        <p:grpSp>
          <p:nvGrpSpPr>
            <p:cNvPr id="17" name="Group 26">
              <a:extLst>
                <a:ext uri="{FF2B5EF4-FFF2-40B4-BE49-F238E27FC236}">
                  <a16:creationId xmlns:a16="http://schemas.microsoft.com/office/drawing/2014/main" id="{671374BE-9FE2-BC43-89E4-5623862C6219}"/>
                </a:ext>
              </a:extLst>
            </p:cNvPr>
            <p:cNvGrpSpPr>
              <a:grpSpLocks/>
            </p:cNvGrpSpPr>
            <p:nvPr/>
          </p:nvGrpSpPr>
          <p:grpSpPr bwMode="auto">
            <a:xfrm flipH="1" flipV="1">
              <a:off x="2347351" y="5078714"/>
              <a:ext cx="232996" cy="43962"/>
              <a:chOff x="1416" y="3592"/>
              <a:chExt cx="212" cy="40"/>
            </a:xfrm>
          </p:grpSpPr>
          <p:sp>
            <p:nvSpPr>
              <p:cNvPr id="39" name="Line 27">
                <a:extLst>
                  <a:ext uri="{FF2B5EF4-FFF2-40B4-BE49-F238E27FC236}">
                    <a16:creationId xmlns:a16="http://schemas.microsoft.com/office/drawing/2014/main" id="{E9C69714-8801-8045-94AD-B78BE3BD4709}"/>
                  </a:ext>
                </a:extLst>
              </p:cNvPr>
              <p:cNvSpPr>
                <a:spLocks noChangeShapeType="1"/>
              </p:cNvSpPr>
              <p:nvPr/>
            </p:nvSpPr>
            <p:spPr bwMode="auto">
              <a:xfrm>
                <a:off x="1416" y="3632"/>
                <a:ext cx="208"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40" name="Line 28">
                <a:extLst>
                  <a:ext uri="{FF2B5EF4-FFF2-40B4-BE49-F238E27FC236}">
                    <a16:creationId xmlns:a16="http://schemas.microsoft.com/office/drawing/2014/main" id="{DE58C7DE-1878-BB4A-8EFF-DEC4EA9F8933}"/>
                  </a:ext>
                </a:extLst>
              </p:cNvPr>
              <p:cNvSpPr>
                <a:spLocks noChangeShapeType="1"/>
              </p:cNvSpPr>
              <p:nvPr/>
            </p:nvSpPr>
            <p:spPr bwMode="auto">
              <a:xfrm flipH="1" flipV="1">
                <a:off x="1588" y="3592"/>
                <a:ext cx="40" cy="4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grpSp>
        <p:sp>
          <p:nvSpPr>
            <p:cNvPr id="18" name="Text Box 29">
              <a:extLst>
                <a:ext uri="{FF2B5EF4-FFF2-40B4-BE49-F238E27FC236}">
                  <a16:creationId xmlns:a16="http://schemas.microsoft.com/office/drawing/2014/main" id="{067BBF32-0F57-3941-AA74-74FD42B19665}"/>
                </a:ext>
              </a:extLst>
            </p:cNvPr>
            <p:cNvSpPr txBox="1">
              <a:spLocks noChangeArrowheads="1"/>
            </p:cNvSpPr>
            <p:nvPr/>
          </p:nvSpPr>
          <p:spPr bwMode="auto">
            <a:xfrm>
              <a:off x="1468172" y="4358604"/>
              <a:ext cx="1568328" cy="535531"/>
            </a:xfrm>
            <a:prstGeom prst="rect">
              <a:avLst/>
            </a:prstGeom>
            <a:noFill/>
            <a:ln w="9525">
              <a:noFill/>
              <a:miter lim="800000"/>
              <a:headEnd/>
              <a:tailEnd/>
            </a:ln>
          </p:spPr>
          <p:txBody>
            <a:bodyPr wrap="square" anchor="ctr">
              <a:prstTxWarp prst="textNoShape">
                <a:avLst/>
              </a:prstTxWarp>
              <a:spAutoFit/>
            </a:bodyPr>
            <a:lstStyle/>
            <a:p>
              <a:pPr algn="ctr">
                <a:lnSpc>
                  <a:spcPct val="90000"/>
                </a:lnSpc>
                <a:spcBef>
                  <a:spcPct val="50000"/>
                </a:spcBef>
              </a:pPr>
              <a:r>
                <a:rPr lang="en-US" sz="1600" b="1" dirty="0">
                  <a:solidFill>
                    <a:srgbClr val="FF0000"/>
                  </a:solidFill>
                  <a:ea typeface="Arial" pitchFamily="-52" charset="0"/>
                  <a:cs typeface="Arial" pitchFamily="-52" charset="0"/>
                </a:rPr>
                <a:t>paired-end reads</a:t>
              </a:r>
            </a:p>
          </p:txBody>
        </p:sp>
        <p:sp>
          <p:nvSpPr>
            <p:cNvPr id="19" name="Text Box 30">
              <a:extLst>
                <a:ext uri="{FF2B5EF4-FFF2-40B4-BE49-F238E27FC236}">
                  <a16:creationId xmlns:a16="http://schemas.microsoft.com/office/drawing/2014/main" id="{2DCC0C11-46E5-8C43-B190-FEE8C4AFEC63}"/>
                </a:ext>
              </a:extLst>
            </p:cNvPr>
            <p:cNvSpPr txBox="1">
              <a:spLocks noChangeArrowheads="1"/>
            </p:cNvSpPr>
            <p:nvPr/>
          </p:nvSpPr>
          <p:spPr bwMode="auto">
            <a:xfrm>
              <a:off x="994367" y="2706301"/>
              <a:ext cx="184731" cy="284052"/>
            </a:xfrm>
            <a:prstGeom prst="rect">
              <a:avLst/>
            </a:prstGeom>
            <a:noFill/>
            <a:ln w="9525">
              <a:noFill/>
              <a:miter lim="800000"/>
              <a:headEnd/>
              <a:tailEnd/>
            </a:ln>
          </p:spPr>
          <p:txBody>
            <a:bodyPr wrap="none" anchor="ctr">
              <a:prstTxWarp prst="textNoShape">
                <a:avLst/>
              </a:prstTxWarp>
              <a:spAutoFit/>
            </a:bodyPr>
            <a:lstStyle/>
            <a:p>
              <a:pPr algn="ctr">
                <a:spcBef>
                  <a:spcPct val="50000"/>
                </a:spcBef>
              </a:pPr>
              <a:endParaRPr lang="en-US" sz="1246">
                <a:ea typeface="Arial" pitchFamily="-52" charset="0"/>
                <a:cs typeface="Arial" pitchFamily="-52" charset="0"/>
              </a:endParaRPr>
            </a:p>
          </p:txBody>
        </p:sp>
        <p:grpSp>
          <p:nvGrpSpPr>
            <p:cNvPr id="20" name="Group 19">
              <a:extLst>
                <a:ext uri="{FF2B5EF4-FFF2-40B4-BE49-F238E27FC236}">
                  <a16:creationId xmlns:a16="http://schemas.microsoft.com/office/drawing/2014/main" id="{AF5796C6-7E66-3648-A76A-710ED89B843B}"/>
                </a:ext>
              </a:extLst>
            </p:cNvPr>
            <p:cNvGrpSpPr/>
            <p:nvPr/>
          </p:nvGrpSpPr>
          <p:grpSpPr>
            <a:xfrm>
              <a:off x="833404" y="2182840"/>
              <a:ext cx="500716" cy="352881"/>
              <a:chOff x="458654" y="2182839"/>
              <a:chExt cx="935282" cy="640739"/>
            </a:xfrm>
          </p:grpSpPr>
          <p:sp>
            <p:nvSpPr>
              <p:cNvPr id="36" name="Oval 6">
                <a:extLst>
                  <a:ext uri="{FF2B5EF4-FFF2-40B4-BE49-F238E27FC236}">
                    <a16:creationId xmlns:a16="http://schemas.microsoft.com/office/drawing/2014/main" id="{60D149D3-4011-334F-8508-0450A1673390}"/>
                  </a:ext>
                </a:extLst>
              </p:cNvPr>
              <p:cNvSpPr>
                <a:spLocks noChangeArrowheads="1"/>
              </p:cNvSpPr>
              <p:nvPr/>
            </p:nvSpPr>
            <p:spPr bwMode="auto">
              <a:xfrm>
                <a:off x="458654" y="2182839"/>
                <a:ext cx="935282" cy="640739"/>
              </a:xfrm>
              <a:prstGeom prst="ellipse">
                <a:avLst/>
              </a:prstGeom>
              <a:solidFill>
                <a:srgbClr val="FFF5D6"/>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7" name="Oval 6">
                <a:extLst>
                  <a:ext uri="{FF2B5EF4-FFF2-40B4-BE49-F238E27FC236}">
                    <a16:creationId xmlns:a16="http://schemas.microsoft.com/office/drawing/2014/main" id="{5682D3C0-EECC-8340-934D-0BE3971CECDD}"/>
                  </a:ext>
                </a:extLst>
              </p:cNvPr>
              <p:cNvSpPr>
                <a:spLocks noChangeArrowheads="1"/>
              </p:cNvSpPr>
              <p:nvPr/>
            </p:nvSpPr>
            <p:spPr bwMode="auto">
              <a:xfrm>
                <a:off x="561291" y="2256718"/>
                <a:ext cx="752964" cy="479564"/>
              </a:xfrm>
              <a:prstGeom prst="ellipse">
                <a:avLst/>
              </a:prstGeom>
              <a:solidFill>
                <a:schemeClr val="bg1"/>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8" name="Freeform 37">
                <a:extLst>
                  <a:ext uri="{FF2B5EF4-FFF2-40B4-BE49-F238E27FC236}">
                    <a16:creationId xmlns:a16="http://schemas.microsoft.com/office/drawing/2014/main" id="{DE93BEDE-A351-4346-9DA6-CBC6A58AFE6D}"/>
                  </a:ext>
                </a:extLst>
              </p:cNvPr>
              <p:cNvSpPr/>
              <p:nvPr/>
            </p:nvSpPr>
            <p:spPr>
              <a:xfrm>
                <a:off x="786547" y="2351660"/>
                <a:ext cx="350909" cy="329002"/>
              </a:xfrm>
              <a:custGeom>
                <a:avLst/>
                <a:gdLst>
                  <a:gd name="connsiteX0" fmla="*/ 449705 w 679580"/>
                  <a:gd name="connsiteY0" fmla="*/ 281387 h 446279"/>
                  <a:gd name="connsiteX1" fmla="*/ 674557 w 679580"/>
                  <a:gd name="connsiteY1" fmla="*/ 116495 h 446279"/>
                  <a:gd name="connsiteX2" fmla="*/ 659567 w 679580"/>
                  <a:gd name="connsiteY2" fmla="*/ 161466 h 446279"/>
                  <a:gd name="connsiteX3" fmla="*/ 614597 w 679580"/>
                  <a:gd name="connsiteY3" fmla="*/ 176456 h 446279"/>
                  <a:gd name="connsiteX4" fmla="*/ 569626 w 679580"/>
                  <a:gd name="connsiteY4" fmla="*/ 146475 h 446279"/>
                  <a:gd name="connsiteX5" fmla="*/ 524656 w 679580"/>
                  <a:gd name="connsiteY5" fmla="*/ 101505 h 446279"/>
                  <a:gd name="connsiteX6" fmla="*/ 464695 w 679580"/>
                  <a:gd name="connsiteY6" fmla="*/ 71525 h 446279"/>
                  <a:gd name="connsiteX7" fmla="*/ 419724 w 679580"/>
                  <a:gd name="connsiteY7" fmla="*/ 41544 h 446279"/>
                  <a:gd name="connsiteX8" fmla="*/ 329783 w 679580"/>
                  <a:gd name="connsiteY8" fmla="*/ 11564 h 446279"/>
                  <a:gd name="connsiteX9" fmla="*/ 14990 w 679580"/>
                  <a:gd name="connsiteY9" fmla="*/ 86515 h 446279"/>
                  <a:gd name="connsiteX10" fmla="*/ 0 w 679580"/>
                  <a:gd name="connsiteY10" fmla="*/ 131485 h 446279"/>
                  <a:gd name="connsiteX11" fmla="*/ 14990 w 679580"/>
                  <a:gd name="connsiteY11" fmla="*/ 236416 h 446279"/>
                  <a:gd name="connsiteX12" fmla="*/ 134911 w 679580"/>
                  <a:gd name="connsiteY12" fmla="*/ 326357 h 446279"/>
                  <a:gd name="connsiteX13" fmla="*/ 209862 w 679580"/>
                  <a:gd name="connsiteY13" fmla="*/ 341348 h 446279"/>
                  <a:gd name="connsiteX14" fmla="*/ 374754 w 679580"/>
                  <a:gd name="connsiteY14" fmla="*/ 311367 h 446279"/>
                  <a:gd name="connsiteX15" fmla="*/ 464695 w 679580"/>
                  <a:gd name="connsiteY15" fmla="*/ 236416 h 446279"/>
                  <a:gd name="connsiteX16" fmla="*/ 389744 w 679580"/>
                  <a:gd name="connsiteY16" fmla="*/ 131485 h 446279"/>
                  <a:gd name="connsiteX17" fmla="*/ 344774 w 679580"/>
                  <a:gd name="connsiteY17" fmla="*/ 101505 h 446279"/>
                  <a:gd name="connsiteX18" fmla="*/ 239842 w 679580"/>
                  <a:gd name="connsiteY18" fmla="*/ 191446 h 446279"/>
                  <a:gd name="connsiteX19" fmla="*/ 149901 w 679580"/>
                  <a:gd name="connsiteY19" fmla="*/ 236416 h 446279"/>
                  <a:gd name="connsiteX20" fmla="*/ 74951 w 679580"/>
                  <a:gd name="connsiteY20" fmla="*/ 146475 h 446279"/>
                  <a:gd name="connsiteX21" fmla="*/ 59961 w 679580"/>
                  <a:gd name="connsiteY21" fmla="*/ 86515 h 446279"/>
                  <a:gd name="connsiteX22" fmla="*/ 74951 w 679580"/>
                  <a:gd name="connsiteY22" fmla="*/ 41544 h 446279"/>
                  <a:gd name="connsiteX23" fmla="*/ 209862 w 679580"/>
                  <a:gd name="connsiteY23" fmla="*/ 26554 h 446279"/>
                  <a:gd name="connsiteX24" fmla="*/ 224852 w 679580"/>
                  <a:gd name="connsiteY24" fmla="*/ 71525 h 446279"/>
                  <a:gd name="connsiteX25" fmla="*/ 209862 w 679580"/>
                  <a:gd name="connsiteY25" fmla="*/ 131485 h 446279"/>
                  <a:gd name="connsiteX26" fmla="*/ 134911 w 679580"/>
                  <a:gd name="connsiteY26" fmla="*/ 191446 h 446279"/>
                  <a:gd name="connsiteX27" fmla="*/ 74951 w 679580"/>
                  <a:gd name="connsiteY27" fmla="*/ 326357 h 446279"/>
                  <a:gd name="connsiteX28" fmla="*/ 59961 w 679580"/>
                  <a:gd name="connsiteY28" fmla="*/ 371328 h 446279"/>
                  <a:gd name="connsiteX29" fmla="*/ 104931 w 679580"/>
                  <a:gd name="connsiteY29" fmla="*/ 446279 h 446279"/>
                  <a:gd name="connsiteX30" fmla="*/ 149901 w 679580"/>
                  <a:gd name="connsiteY30" fmla="*/ 431289 h 446279"/>
                  <a:gd name="connsiteX31" fmla="*/ 254833 w 679580"/>
                  <a:gd name="connsiteY31" fmla="*/ 401308 h 446279"/>
                  <a:gd name="connsiteX32" fmla="*/ 299803 w 679580"/>
                  <a:gd name="connsiteY32" fmla="*/ 371328 h 446279"/>
                  <a:gd name="connsiteX33" fmla="*/ 389744 w 679580"/>
                  <a:gd name="connsiteY33" fmla="*/ 281387 h 446279"/>
                  <a:gd name="connsiteX34" fmla="*/ 404734 w 679580"/>
                  <a:gd name="connsiteY34" fmla="*/ 86515 h 446279"/>
                  <a:gd name="connsiteX35" fmla="*/ 419724 w 679580"/>
                  <a:gd name="connsiteY35" fmla="*/ 11564 h 446279"/>
                  <a:gd name="connsiteX36" fmla="*/ 464695 w 679580"/>
                  <a:gd name="connsiteY36" fmla="*/ 101505 h 446279"/>
                  <a:gd name="connsiteX37" fmla="*/ 434715 w 679580"/>
                  <a:gd name="connsiteY37" fmla="*/ 206436 h 44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9580" h="446279">
                    <a:moveTo>
                      <a:pt x="449705" y="281387"/>
                    </a:moveTo>
                    <a:cubicBezTo>
                      <a:pt x="524656" y="226423"/>
                      <a:pt x="593859" y="162608"/>
                      <a:pt x="674557" y="116495"/>
                    </a:cubicBezTo>
                    <a:cubicBezTo>
                      <a:pt x="688276" y="108655"/>
                      <a:pt x="670740" y="150293"/>
                      <a:pt x="659567" y="161466"/>
                    </a:cubicBezTo>
                    <a:cubicBezTo>
                      <a:pt x="648394" y="172639"/>
                      <a:pt x="629587" y="171459"/>
                      <a:pt x="614597" y="176456"/>
                    </a:cubicBezTo>
                    <a:cubicBezTo>
                      <a:pt x="599607" y="166462"/>
                      <a:pt x="583466" y="158009"/>
                      <a:pt x="569626" y="146475"/>
                    </a:cubicBezTo>
                    <a:cubicBezTo>
                      <a:pt x="553340" y="132904"/>
                      <a:pt x="541906" y="113827"/>
                      <a:pt x="524656" y="101505"/>
                    </a:cubicBezTo>
                    <a:cubicBezTo>
                      <a:pt x="506472" y="88517"/>
                      <a:pt x="484097" y="82612"/>
                      <a:pt x="464695" y="71525"/>
                    </a:cubicBezTo>
                    <a:cubicBezTo>
                      <a:pt x="449053" y="62586"/>
                      <a:pt x="436187" y="48861"/>
                      <a:pt x="419724" y="41544"/>
                    </a:cubicBezTo>
                    <a:cubicBezTo>
                      <a:pt x="390846" y="28709"/>
                      <a:pt x="329783" y="11564"/>
                      <a:pt x="329783" y="11564"/>
                    </a:cubicBezTo>
                    <a:cubicBezTo>
                      <a:pt x="67730" y="25356"/>
                      <a:pt x="76891" y="-57921"/>
                      <a:pt x="14990" y="86515"/>
                    </a:cubicBezTo>
                    <a:cubicBezTo>
                      <a:pt x="8766" y="101038"/>
                      <a:pt x="4997" y="116495"/>
                      <a:pt x="0" y="131485"/>
                    </a:cubicBezTo>
                    <a:cubicBezTo>
                      <a:pt x="4997" y="166462"/>
                      <a:pt x="369" y="204251"/>
                      <a:pt x="14990" y="236416"/>
                    </a:cubicBezTo>
                    <a:cubicBezTo>
                      <a:pt x="32421" y="274764"/>
                      <a:pt x="95783" y="313314"/>
                      <a:pt x="134911" y="326357"/>
                    </a:cubicBezTo>
                    <a:cubicBezTo>
                      <a:pt x="159082" y="334414"/>
                      <a:pt x="184878" y="336351"/>
                      <a:pt x="209862" y="341348"/>
                    </a:cubicBezTo>
                    <a:cubicBezTo>
                      <a:pt x="222053" y="339606"/>
                      <a:pt x="346484" y="325502"/>
                      <a:pt x="374754" y="311367"/>
                    </a:cubicBezTo>
                    <a:cubicBezTo>
                      <a:pt x="410391" y="293549"/>
                      <a:pt x="437205" y="263907"/>
                      <a:pt x="464695" y="236416"/>
                    </a:cubicBezTo>
                    <a:cubicBezTo>
                      <a:pt x="491079" y="157263"/>
                      <a:pt x="492832" y="200211"/>
                      <a:pt x="389744" y="131485"/>
                    </a:cubicBezTo>
                    <a:lnTo>
                      <a:pt x="344774" y="101505"/>
                    </a:lnTo>
                    <a:cubicBezTo>
                      <a:pt x="307890" y="138389"/>
                      <a:pt x="285503" y="168616"/>
                      <a:pt x="239842" y="191446"/>
                    </a:cubicBezTo>
                    <a:cubicBezTo>
                      <a:pt x="115718" y="253507"/>
                      <a:pt x="278783" y="150497"/>
                      <a:pt x="149901" y="236416"/>
                    </a:cubicBezTo>
                    <a:cubicBezTo>
                      <a:pt x="122887" y="209402"/>
                      <a:pt x="90604" y="182999"/>
                      <a:pt x="74951" y="146475"/>
                    </a:cubicBezTo>
                    <a:cubicBezTo>
                      <a:pt x="66836" y="127539"/>
                      <a:pt x="64958" y="106502"/>
                      <a:pt x="59961" y="86515"/>
                    </a:cubicBezTo>
                    <a:cubicBezTo>
                      <a:pt x="64958" y="71525"/>
                      <a:pt x="65080" y="53883"/>
                      <a:pt x="74951" y="41544"/>
                    </a:cubicBezTo>
                    <a:cubicBezTo>
                      <a:pt x="116279" y="-10117"/>
                      <a:pt x="150959" y="16737"/>
                      <a:pt x="209862" y="26554"/>
                    </a:cubicBezTo>
                    <a:cubicBezTo>
                      <a:pt x="214859" y="41544"/>
                      <a:pt x="224852" y="55724"/>
                      <a:pt x="224852" y="71525"/>
                    </a:cubicBezTo>
                    <a:cubicBezTo>
                      <a:pt x="224852" y="92127"/>
                      <a:pt x="219075" y="113058"/>
                      <a:pt x="209862" y="131485"/>
                    </a:cubicBezTo>
                    <a:cubicBezTo>
                      <a:pt x="199181" y="152847"/>
                      <a:pt x="150801" y="180853"/>
                      <a:pt x="134911" y="191446"/>
                    </a:cubicBezTo>
                    <a:cubicBezTo>
                      <a:pt x="99234" y="298478"/>
                      <a:pt x="122461" y="255093"/>
                      <a:pt x="74951" y="326357"/>
                    </a:cubicBezTo>
                    <a:cubicBezTo>
                      <a:pt x="69954" y="341347"/>
                      <a:pt x="59961" y="355527"/>
                      <a:pt x="59961" y="371328"/>
                    </a:cubicBezTo>
                    <a:cubicBezTo>
                      <a:pt x="59961" y="410246"/>
                      <a:pt x="81183" y="422531"/>
                      <a:pt x="104931" y="446279"/>
                    </a:cubicBezTo>
                    <a:cubicBezTo>
                      <a:pt x="119921" y="441282"/>
                      <a:pt x="134708" y="435630"/>
                      <a:pt x="149901" y="431289"/>
                    </a:cubicBezTo>
                    <a:cubicBezTo>
                      <a:pt x="281667" y="393641"/>
                      <a:pt x="147002" y="437251"/>
                      <a:pt x="254833" y="401308"/>
                    </a:cubicBezTo>
                    <a:cubicBezTo>
                      <a:pt x="269823" y="391315"/>
                      <a:pt x="286338" y="383297"/>
                      <a:pt x="299803" y="371328"/>
                    </a:cubicBezTo>
                    <a:cubicBezTo>
                      <a:pt x="331492" y="343160"/>
                      <a:pt x="389744" y="281387"/>
                      <a:pt x="389744" y="281387"/>
                    </a:cubicBezTo>
                    <a:cubicBezTo>
                      <a:pt x="430897" y="157927"/>
                      <a:pt x="424193" y="222730"/>
                      <a:pt x="404734" y="86515"/>
                    </a:cubicBezTo>
                    <a:cubicBezTo>
                      <a:pt x="409731" y="61531"/>
                      <a:pt x="398525" y="25697"/>
                      <a:pt x="419724" y="11564"/>
                    </a:cubicBezTo>
                    <a:cubicBezTo>
                      <a:pt x="435576" y="996"/>
                      <a:pt x="464088" y="99684"/>
                      <a:pt x="464695" y="101505"/>
                    </a:cubicBezTo>
                    <a:cubicBezTo>
                      <a:pt x="448998" y="211382"/>
                      <a:pt x="485037" y="206436"/>
                      <a:pt x="434715" y="206436"/>
                    </a:cubicBezTo>
                  </a:path>
                </a:pathLst>
              </a:cu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21" name="Text Box 31">
              <a:extLst>
                <a:ext uri="{FF2B5EF4-FFF2-40B4-BE49-F238E27FC236}">
                  <a16:creationId xmlns:a16="http://schemas.microsoft.com/office/drawing/2014/main" id="{0A97A1BC-712E-F94B-BDD7-FDDEE9A649C4}"/>
                </a:ext>
              </a:extLst>
            </p:cNvPr>
            <p:cNvSpPr txBox="1">
              <a:spLocks noChangeArrowheads="1"/>
            </p:cNvSpPr>
            <p:nvPr/>
          </p:nvSpPr>
          <p:spPr bwMode="auto">
            <a:xfrm>
              <a:off x="379761" y="2698018"/>
              <a:ext cx="863108" cy="424732"/>
            </a:xfrm>
            <a:prstGeom prst="rect">
              <a:avLst/>
            </a:prstGeom>
            <a:noFill/>
            <a:ln w="9525">
              <a:noFill/>
              <a:miter lim="800000"/>
              <a:headEnd/>
              <a:tailEnd/>
            </a:ln>
          </p:spPr>
          <p:txBody>
            <a:bodyPr wrap="square" anchor="ctr">
              <a:prstTxWarp prst="textNoShape">
                <a:avLst/>
              </a:prstTxWarp>
              <a:spAutoFit/>
            </a:bodyPr>
            <a:lstStyle/>
            <a:p>
              <a:pPr algn="ctr">
                <a:lnSpc>
                  <a:spcPct val="90000"/>
                </a:lnSpc>
                <a:spcBef>
                  <a:spcPct val="50000"/>
                </a:spcBef>
              </a:pPr>
              <a:r>
                <a:rPr lang="en-GB" sz="1200" dirty="0">
                  <a:ea typeface="Arial" pitchFamily="-52" charset="0"/>
                  <a:cs typeface="Arial" pitchFamily="-52" charset="0"/>
                </a:rPr>
                <a:t> Bacterial cells</a:t>
              </a:r>
              <a:endParaRPr lang="en-US" sz="1200" dirty="0">
                <a:latin typeface="Times New Roman" pitchFamily="-52" charset="0"/>
                <a:ea typeface="Arial" pitchFamily="-52" charset="0"/>
                <a:cs typeface="Arial" pitchFamily="-52" charset="0"/>
              </a:endParaRPr>
            </a:p>
          </p:txBody>
        </p:sp>
        <p:grpSp>
          <p:nvGrpSpPr>
            <p:cNvPr id="22" name="Group 21">
              <a:extLst>
                <a:ext uri="{FF2B5EF4-FFF2-40B4-BE49-F238E27FC236}">
                  <a16:creationId xmlns:a16="http://schemas.microsoft.com/office/drawing/2014/main" id="{DCE093B0-D03F-F442-9EC0-BC9D0935696E}"/>
                </a:ext>
              </a:extLst>
            </p:cNvPr>
            <p:cNvGrpSpPr/>
            <p:nvPr/>
          </p:nvGrpSpPr>
          <p:grpSpPr>
            <a:xfrm>
              <a:off x="985804" y="2335240"/>
              <a:ext cx="500716" cy="352881"/>
              <a:chOff x="458654" y="2182839"/>
              <a:chExt cx="935282" cy="640739"/>
            </a:xfrm>
          </p:grpSpPr>
          <p:sp>
            <p:nvSpPr>
              <p:cNvPr id="33" name="Oval 6">
                <a:extLst>
                  <a:ext uri="{FF2B5EF4-FFF2-40B4-BE49-F238E27FC236}">
                    <a16:creationId xmlns:a16="http://schemas.microsoft.com/office/drawing/2014/main" id="{5375AF30-5A72-5F41-8EE0-44FF94FD601F}"/>
                  </a:ext>
                </a:extLst>
              </p:cNvPr>
              <p:cNvSpPr>
                <a:spLocks noChangeArrowheads="1"/>
              </p:cNvSpPr>
              <p:nvPr/>
            </p:nvSpPr>
            <p:spPr bwMode="auto">
              <a:xfrm>
                <a:off x="458654" y="2182839"/>
                <a:ext cx="935282" cy="640739"/>
              </a:xfrm>
              <a:prstGeom prst="ellipse">
                <a:avLst/>
              </a:prstGeom>
              <a:solidFill>
                <a:srgbClr val="FFF5D6"/>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4" name="Oval 6">
                <a:extLst>
                  <a:ext uri="{FF2B5EF4-FFF2-40B4-BE49-F238E27FC236}">
                    <a16:creationId xmlns:a16="http://schemas.microsoft.com/office/drawing/2014/main" id="{45D744EF-8325-7B4A-A6D0-6B10E8E19577}"/>
                  </a:ext>
                </a:extLst>
              </p:cNvPr>
              <p:cNvSpPr>
                <a:spLocks noChangeArrowheads="1"/>
              </p:cNvSpPr>
              <p:nvPr/>
            </p:nvSpPr>
            <p:spPr bwMode="auto">
              <a:xfrm>
                <a:off x="561291" y="2256718"/>
                <a:ext cx="752964" cy="479564"/>
              </a:xfrm>
              <a:prstGeom prst="ellipse">
                <a:avLst/>
              </a:prstGeom>
              <a:solidFill>
                <a:schemeClr val="bg1"/>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5" name="Freeform 34">
                <a:extLst>
                  <a:ext uri="{FF2B5EF4-FFF2-40B4-BE49-F238E27FC236}">
                    <a16:creationId xmlns:a16="http://schemas.microsoft.com/office/drawing/2014/main" id="{DBDAB2E3-0501-254B-8299-ED8EA77AAB14}"/>
                  </a:ext>
                </a:extLst>
              </p:cNvPr>
              <p:cNvSpPr/>
              <p:nvPr/>
            </p:nvSpPr>
            <p:spPr>
              <a:xfrm>
                <a:off x="786547" y="2351660"/>
                <a:ext cx="350909" cy="329002"/>
              </a:xfrm>
              <a:custGeom>
                <a:avLst/>
                <a:gdLst>
                  <a:gd name="connsiteX0" fmla="*/ 449705 w 679580"/>
                  <a:gd name="connsiteY0" fmla="*/ 281387 h 446279"/>
                  <a:gd name="connsiteX1" fmla="*/ 674557 w 679580"/>
                  <a:gd name="connsiteY1" fmla="*/ 116495 h 446279"/>
                  <a:gd name="connsiteX2" fmla="*/ 659567 w 679580"/>
                  <a:gd name="connsiteY2" fmla="*/ 161466 h 446279"/>
                  <a:gd name="connsiteX3" fmla="*/ 614597 w 679580"/>
                  <a:gd name="connsiteY3" fmla="*/ 176456 h 446279"/>
                  <a:gd name="connsiteX4" fmla="*/ 569626 w 679580"/>
                  <a:gd name="connsiteY4" fmla="*/ 146475 h 446279"/>
                  <a:gd name="connsiteX5" fmla="*/ 524656 w 679580"/>
                  <a:gd name="connsiteY5" fmla="*/ 101505 h 446279"/>
                  <a:gd name="connsiteX6" fmla="*/ 464695 w 679580"/>
                  <a:gd name="connsiteY6" fmla="*/ 71525 h 446279"/>
                  <a:gd name="connsiteX7" fmla="*/ 419724 w 679580"/>
                  <a:gd name="connsiteY7" fmla="*/ 41544 h 446279"/>
                  <a:gd name="connsiteX8" fmla="*/ 329783 w 679580"/>
                  <a:gd name="connsiteY8" fmla="*/ 11564 h 446279"/>
                  <a:gd name="connsiteX9" fmla="*/ 14990 w 679580"/>
                  <a:gd name="connsiteY9" fmla="*/ 86515 h 446279"/>
                  <a:gd name="connsiteX10" fmla="*/ 0 w 679580"/>
                  <a:gd name="connsiteY10" fmla="*/ 131485 h 446279"/>
                  <a:gd name="connsiteX11" fmla="*/ 14990 w 679580"/>
                  <a:gd name="connsiteY11" fmla="*/ 236416 h 446279"/>
                  <a:gd name="connsiteX12" fmla="*/ 134911 w 679580"/>
                  <a:gd name="connsiteY12" fmla="*/ 326357 h 446279"/>
                  <a:gd name="connsiteX13" fmla="*/ 209862 w 679580"/>
                  <a:gd name="connsiteY13" fmla="*/ 341348 h 446279"/>
                  <a:gd name="connsiteX14" fmla="*/ 374754 w 679580"/>
                  <a:gd name="connsiteY14" fmla="*/ 311367 h 446279"/>
                  <a:gd name="connsiteX15" fmla="*/ 464695 w 679580"/>
                  <a:gd name="connsiteY15" fmla="*/ 236416 h 446279"/>
                  <a:gd name="connsiteX16" fmla="*/ 389744 w 679580"/>
                  <a:gd name="connsiteY16" fmla="*/ 131485 h 446279"/>
                  <a:gd name="connsiteX17" fmla="*/ 344774 w 679580"/>
                  <a:gd name="connsiteY17" fmla="*/ 101505 h 446279"/>
                  <a:gd name="connsiteX18" fmla="*/ 239842 w 679580"/>
                  <a:gd name="connsiteY18" fmla="*/ 191446 h 446279"/>
                  <a:gd name="connsiteX19" fmla="*/ 149901 w 679580"/>
                  <a:gd name="connsiteY19" fmla="*/ 236416 h 446279"/>
                  <a:gd name="connsiteX20" fmla="*/ 74951 w 679580"/>
                  <a:gd name="connsiteY20" fmla="*/ 146475 h 446279"/>
                  <a:gd name="connsiteX21" fmla="*/ 59961 w 679580"/>
                  <a:gd name="connsiteY21" fmla="*/ 86515 h 446279"/>
                  <a:gd name="connsiteX22" fmla="*/ 74951 w 679580"/>
                  <a:gd name="connsiteY22" fmla="*/ 41544 h 446279"/>
                  <a:gd name="connsiteX23" fmla="*/ 209862 w 679580"/>
                  <a:gd name="connsiteY23" fmla="*/ 26554 h 446279"/>
                  <a:gd name="connsiteX24" fmla="*/ 224852 w 679580"/>
                  <a:gd name="connsiteY24" fmla="*/ 71525 h 446279"/>
                  <a:gd name="connsiteX25" fmla="*/ 209862 w 679580"/>
                  <a:gd name="connsiteY25" fmla="*/ 131485 h 446279"/>
                  <a:gd name="connsiteX26" fmla="*/ 134911 w 679580"/>
                  <a:gd name="connsiteY26" fmla="*/ 191446 h 446279"/>
                  <a:gd name="connsiteX27" fmla="*/ 74951 w 679580"/>
                  <a:gd name="connsiteY27" fmla="*/ 326357 h 446279"/>
                  <a:gd name="connsiteX28" fmla="*/ 59961 w 679580"/>
                  <a:gd name="connsiteY28" fmla="*/ 371328 h 446279"/>
                  <a:gd name="connsiteX29" fmla="*/ 104931 w 679580"/>
                  <a:gd name="connsiteY29" fmla="*/ 446279 h 446279"/>
                  <a:gd name="connsiteX30" fmla="*/ 149901 w 679580"/>
                  <a:gd name="connsiteY30" fmla="*/ 431289 h 446279"/>
                  <a:gd name="connsiteX31" fmla="*/ 254833 w 679580"/>
                  <a:gd name="connsiteY31" fmla="*/ 401308 h 446279"/>
                  <a:gd name="connsiteX32" fmla="*/ 299803 w 679580"/>
                  <a:gd name="connsiteY32" fmla="*/ 371328 h 446279"/>
                  <a:gd name="connsiteX33" fmla="*/ 389744 w 679580"/>
                  <a:gd name="connsiteY33" fmla="*/ 281387 h 446279"/>
                  <a:gd name="connsiteX34" fmla="*/ 404734 w 679580"/>
                  <a:gd name="connsiteY34" fmla="*/ 86515 h 446279"/>
                  <a:gd name="connsiteX35" fmla="*/ 419724 w 679580"/>
                  <a:gd name="connsiteY35" fmla="*/ 11564 h 446279"/>
                  <a:gd name="connsiteX36" fmla="*/ 464695 w 679580"/>
                  <a:gd name="connsiteY36" fmla="*/ 101505 h 446279"/>
                  <a:gd name="connsiteX37" fmla="*/ 434715 w 679580"/>
                  <a:gd name="connsiteY37" fmla="*/ 206436 h 44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9580" h="446279">
                    <a:moveTo>
                      <a:pt x="449705" y="281387"/>
                    </a:moveTo>
                    <a:cubicBezTo>
                      <a:pt x="524656" y="226423"/>
                      <a:pt x="593859" y="162608"/>
                      <a:pt x="674557" y="116495"/>
                    </a:cubicBezTo>
                    <a:cubicBezTo>
                      <a:pt x="688276" y="108655"/>
                      <a:pt x="670740" y="150293"/>
                      <a:pt x="659567" y="161466"/>
                    </a:cubicBezTo>
                    <a:cubicBezTo>
                      <a:pt x="648394" y="172639"/>
                      <a:pt x="629587" y="171459"/>
                      <a:pt x="614597" y="176456"/>
                    </a:cubicBezTo>
                    <a:cubicBezTo>
                      <a:pt x="599607" y="166462"/>
                      <a:pt x="583466" y="158009"/>
                      <a:pt x="569626" y="146475"/>
                    </a:cubicBezTo>
                    <a:cubicBezTo>
                      <a:pt x="553340" y="132904"/>
                      <a:pt x="541906" y="113827"/>
                      <a:pt x="524656" y="101505"/>
                    </a:cubicBezTo>
                    <a:cubicBezTo>
                      <a:pt x="506472" y="88517"/>
                      <a:pt x="484097" y="82612"/>
                      <a:pt x="464695" y="71525"/>
                    </a:cubicBezTo>
                    <a:cubicBezTo>
                      <a:pt x="449053" y="62586"/>
                      <a:pt x="436187" y="48861"/>
                      <a:pt x="419724" y="41544"/>
                    </a:cubicBezTo>
                    <a:cubicBezTo>
                      <a:pt x="390846" y="28709"/>
                      <a:pt x="329783" y="11564"/>
                      <a:pt x="329783" y="11564"/>
                    </a:cubicBezTo>
                    <a:cubicBezTo>
                      <a:pt x="67730" y="25356"/>
                      <a:pt x="76891" y="-57921"/>
                      <a:pt x="14990" y="86515"/>
                    </a:cubicBezTo>
                    <a:cubicBezTo>
                      <a:pt x="8766" y="101038"/>
                      <a:pt x="4997" y="116495"/>
                      <a:pt x="0" y="131485"/>
                    </a:cubicBezTo>
                    <a:cubicBezTo>
                      <a:pt x="4997" y="166462"/>
                      <a:pt x="369" y="204251"/>
                      <a:pt x="14990" y="236416"/>
                    </a:cubicBezTo>
                    <a:cubicBezTo>
                      <a:pt x="32421" y="274764"/>
                      <a:pt x="95783" y="313314"/>
                      <a:pt x="134911" y="326357"/>
                    </a:cubicBezTo>
                    <a:cubicBezTo>
                      <a:pt x="159082" y="334414"/>
                      <a:pt x="184878" y="336351"/>
                      <a:pt x="209862" y="341348"/>
                    </a:cubicBezTo>
                    <a:cubicBezTo>
                      <a:pt x="222053" y="339606"/>
                      <a:pt x="346484" y="325502"/>
                      <a:pt x="374754" y="311367"/>
                    </a:cubicBezTo>
                    <a:cubicBezTo>
                      <a:pt x="410391" y="293549"/>
                      <a:pt x="437205" y="263907"/>
                      <a:pt x="464695" y="236416"/>
                    </a:cubicBezTo>
                    <a:cubicBezTo>
                      <a:pt x="491079" y="157263"/>
                      <a:pt x="492832" y="200211"/>
                      <a:pt x="389744" y="131485"/>
                    </a:cubicBezTo>
                    <a:lnTo>
                      <a:pt x="344774" y="101505"/>
                    </a:lnTo>
                    <a:cubicBezTo>
                      <a:pt x="307890" y="138389"/>
                      <a:pt x="285503" y="168616"/>
                      <a:pt x="239842" y="191446"/>
                    </a:cubicBezTo>
                    <a:cubicBezTo>
                      <a:pt x="115718" y="253507"/>
                      <a:pt x="278783" y="150497"/>
                      <a:pt x="149901" y="236416"/>
                    </a:cubicBezTo>
                    <a:cubicBezTo>
                      <a:pt x="122887" y="209402"/>
                      <a:pt x="90604" y="182999"/>
                      <a:pt x="74951" y="146475"/>
                    </a:cubicBezTo>
                    <a:cubicBezTo>
                      <a:pt x="66836" y="127539"/>
                      <a:pt x="64958" y="106502"/>
                      <a:pt x="59961" y="86515"/>
                    </a:cubicBezTo>
                    <a:cubicBezTo>
                      <a:pt x="64958" y="71525"/>
                      <a:pt x="65080" y="53883"/>
                      <a:pt x="74951" y="41544"/>
                    </a:cubicBezTo>
                    <a:cubicBezTo>
                      <a:pt x="116279" y="-10117"/>
                      <a:pt x="150959" y="16737"/>
                      <a:pt x="209862" y="26554"/>
                    </a:cubicBezTo>
                    <a:cubicBezTo>
                      <a:pt x="214859" y="41544"/>
                      <a:pt x="224852" y="55724"/>
                      <a:pt x="224852" y="71525"/>
                    </a:cubicBezTo>
                    <a:cubicBezTo>
                      <a:pt x="224852" y="92127"/>
                      <a:pt x="219075" y="113058"/>
                      <a:pt x="209862" y="131485"/>
                    </a:cubicBezTo>
                    <a:cubicBezTo>
                      <a:pt x="199181" y="152847"/>
                      <a:pt x="150801" y="180853"/>
                      <a:pt x="134911" y="191446"/>
                    </a:cubicBezTo>
                    <a:cubicBezTo>
                      <a:pt x="99234" y="298478"/>
                      <a:pt x="122461" y="255093"/>
                      <a:pt x="74951" y="326357"/>
                    </a:cubicBezTo>
                    <a:cubicBezTo>
                      <a:pt x="69954" y="341347"/>
                      <a:pt x="59961" y="355527"/>
                      <a:pt x="59961" y="371328"/>
                    </a:cubicBezTo>
                    <a:cubicBezTo>
                      <a:pt x="59961" y="410246"/>
                      <a:pt x="81183" y="422531"/>
                      <a:pt x="104931" y="446279"/>
                    </a:cubicBezTo>
                    <a:cubicBezTo>
                      <a:pt x="119921" y="441282"/>
                      <a:pt x="134708" y="435630"/>
                      <a:pt x="149901" y="431289"/>
                    </a:cubicBezTo>
                    <a:cubicBezTo>
                      <a:pt x="281667" y="393641"/>
                      <a:pt x="147002" y="437251"/>
                      <a:pt x="254833" y="401308"/>
                    </a:cubicBezTo>
                    <a:cubicBezTo>
                      <a:pt x="269823" y="391315"/>
                      <a:pt x="286338" y="383297"/>
                      <a:pt x="299803" y="371328"/>
                    </a:cubicBezTo>
                    <a:cubicBezTo>
                      <a:pt x="331492" y="343160"/>
                      <a:pt x="389744" y="281387"/>
                      <a:pt x="389744" y="281387"/>
                    </a:cubicBezTo>
                    <a:cubicBezTo>
                      <a:pt x="430897" y="157927"/>
                      <a:pt x="424193" y="222730"/>
                      <a:pt x="404734" y="86515"/>
                    </a:cubicBezTo>
                    <a:cubicBezTo>
                      <a:pt x="409731" y="61531"/>
                      <a:pt x="398525" y="25697"/>
                      <a:pt x="419724" y="11564"/>
                    </a:cubicBezTo>
                    <a:cubicBezTo>
                      <a:pt x="435576" y="996"/>
                      <a:pt x="464088" y="99684"/>
                      <a:pt x="464695" y="101505"/>
                    </a:cubicBezTo>
                    <a:cubicBezTo>
                      <a:pt x="448998" y="211382"/>
                      <a:pt x="485037" y="206436"/>
                      <a:pt x="434715" y="206436"/>
                    </a:cubicBezTo>
                  </a:path>
                </a:pathLst>
              </a:cu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grpSp>
          <p:nvGrpSpPr>
            <p:cNvPr id="23" name="Group 22">
              <a:extLst>
                <a:ext uri="{FF2B5EF4-FFF2-40B4-BE49-F238E27FC236}">
                  <a16:creationId xmlns:a16="http://schemas.microsoft.com/office/drawing/2014/main" id="{1E5E2F95-7F5B-714D-978E-3A13DB207EA6}"/>
                </a:ext>
              </a:extLst>
            </p:cNvPr>
            <p:cNvGrpSpPr/>
            <p:nvPr/>
          </p:nvGrpSpPr>
          <p:grpSpPr>
            <a:xfrm>
              <a:off x="1213155" y="2082908"/>
              <a:ext cx="500716" cy="352881"/>
              <a:chOff x="458654" y="2182839"/>
              <a:chExt cx="935282" cy="640739"/>
            </a:xfrm>
          </p:grpSpPr>
          <p:sp>
            <p:nvSpPr>
              <p:cNvPr id="30" name="Oval 6">
                <a:extLst>
                  <a:ext uri="{FF2B5EF4-FFF2-40B4-BE49-F238E27FC236}">
                    <a16:creationId xmlns:a16="http://schemas.microsoft.com/office/drawing/2014/main" id="{DDEEC780-209A-454A-BB5A-1587A112FFBE}"/>
                  </a:ext>
                </a:extLst>
              </p:cNvPr>
              <p:cNvSpPr>
                <a:spLocks noChangeArrowheads="1"/>
              </p:cNvSpPr>
              <p:nvPr/>
            </p:nvSpPr>
            <p:spPr bwMode="auto">
              <a:xfrm>
                <a:off x="458654" y="2182839"/>
                <a:ext cx="935282" cy="640739"/>
              </a:xfrm>
              <a:prstGeom prst="ellipse">
                <a:avLst/>
              </a:prstGeom>
              <a:solidFill>
                <a:srgbClr val="FFF5D6"/>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1" name="Oval 6">
                <a:extLst>
                  <a:ext uri="{FF2B5EF4-FFF2-40B4-BE49-F238E27FC236}">
                    <a16:creationId xmlns:a16="http://schemas.microsoft.com/office/drawing/2014/main" id="{4998EA02-0278-3A4A-9619-87CB04B68386}"/>
                  </a:ext>
                </a:extLst>
              </p:cNvPr>
              <p:cNvSpPr>
                <a:spLocks noChangeArrowheads="1"/>
              </p:cNvSpPr>
              <p:nvPr/>
            </p:nvSpPr>
            <p:spPr bwMode="auto">
              <a:xfrm>
                <a:off x="561291" y="2256718"/>
                <a:ext cx="752964" cy="479564"/>
              </a:xfrm>
              <a:prstGeom prst="ellipse">
                <a:avLst/>
              </a:prstGeom>
              <a:solidFill>
                <a:schemeClr val="bg1"/>
              </a:solidFill>
              <a:ln w="9525">
                <a:solidFill>
                  <a:schemeClr val="tx1"/>
                </a:solidFill>
                <a:round/>
                <a:headEnd/>
                <a:tailEnd/>
              </a:ln>
            </p:spPr>
            <p:txBody>
              <a:bodyPr wrap="none" anchor="ctr">
                <a:prstTxWarp prst="textNoShape">
                  <a:avLst/>
                </a:prstTxWarp>
              </a:bodyPr>
              <a:lstStyle/>
              <a:p>
                <a:pPr algn="ctr"/>
                <a:r>
                  <a:rPr lang="en-US" sz="1246">
                    <a:ea typeface="Arial" pitchFamily="-52" charset="0"/>
                    <a:cs typeface="Arial" pitchFamily="-52" charset="0"/>
                  </a:rPr>
                  <a:t> </a:t>
                </a:r>
              </a:p>
            </p:txBody>
          </p:sp>
          <p:sp>
            <p:nvSpPr>
              <p:cNvPr id="32" name="Freeform 31">
                <a:extLst>
                  <a:ext uri="{FF2B5EF4-FFF2-40B4-BE49-F238E27FC236}">
                    <a16:creationId xmlns:a16="http://schemas.microsoft.com/office/drawing/2014/main" id="{21AF3186-C4CC-E74D-BADC-F7C024C167A7}"/>
                  </a:ext>
                </a:extLst>
              </p:cNvPr>
              <p:cNvSpPr/>
              <p:nvPr/>
            </p:nvSpPr>
            <p:spPr>
              <a:xfrm>
                <a:off x="786547" y="2351660"/>
                <a:ext cx="350909" cy="329002"/>
              </a:xfrm>
              <a:custGeom>
                <a:avLst/>
                <a:gdLst>
                  <a:gd name="connsiteX0" fmla="*/ 449705 w 679580"/>
                  <a:gd name="connsiteY0" fmla="*/ 281387 h 446279"/>
                  <a:gd name="connsiteX1" fmla="*/ 674557 w 679580"/>
                  <a:gd name="connsiteY1" fmla="*/ 116495 h 446279"/>
                  <a:gd name="connsiteX2" fmla="*/ 659567 w 679580"/>
                  <a:gd name="connsiteY2" fmla="*/ 161466 h 446279"/>
                  <a:gd name="connsiteX3" fmla="*/ 614597 w 679580"/>
                  <a:gd name="connsiteY3" fmla="*/ 176456 h 446279"/>
                  <a:gd name="connsiteX4" fmla="*/ 569626 w 679580"/>
                  <a:gd name="connsiteY4" fmla="*/ 146475 h 446279"/>
                  <a:gd name="connsiteX5" fmla="*/ 524656 w 679580"/>
                  <a:gd name="connsiteY5" fmla="*/ 101505 h 446279"/>
                  <a:gd name="connsiteX6" fmla="*/ 464695 w 679580"/>
                  <a:gd name="connsiteY6" fmla="*/ 71525 h 446279"/>
                  <a:gd name="connsiteX7" fmla="*/ 419724 w 679580"/>
                  <a:gd name="connsiteY7" fmla="*/ 41544 h 446279"/>
                  <a:gd name="connsiteX8" fmla="*/ 329783 w 679580"/>
                  <a:gd name="connsiteY8" fmla="*/ 11564 h 446279"/>
                  <a:gd name="connsiteX9" fmla="*/ 14990 w 679580"/>
                  <a:gd name="connsiteY9" fmla="*/ 86515 h 446279"/>
                  <a:gd name="connsiteX10" fmla="*/ 0 w 679580"/>
                  <a:gd name="connsiteY10" fmla="*/ 131485 h 446279"/>
                  <a:gd name="connsiteX11" fmla="*/ 14990 w 679580"/>
                  <a:gd name="connsiteY11" fmla="*/ 236416 h 446279"/>
                  <a:gd name="connsiteX12" fmla="*/ 134911 w 679580"/>
                  <a:gd name="connsiteY12" fmla="*/ 326357 h 446279"/>
                  <a:gd name="connsiteX13" fmla="*/ 209862 w 679580"/>
                  <a:gd name="connsiteY13" fmla="*/ 341348 h 446279"/>
                  <a:gd name="connsiteX14" fmla="*/ 374754 w 679580"/>
                  <a:gd name="connsiteY14" fmla="*/ 311367 h 446279"/>
                  <a:gd name="connsiteX15" fmla="*/ 464695 w 679580"/>
                  <a:gd name="connsiteY15" fmla="*/ 236416 h 446279"/>
                  <a:gd name="connsiteX16" fmla="*/ 389744 w 679580"/>
                  <a:gd name="connsiteY16" fmla="*/ 131485 h 446279"/>
                  <a:gd name="connsiteX17" fmla="*/ 344774 w 679580"/>
                  <a:gd name="connsiteY17" fmla="*/ 101505 h 446279"/>
                  <a:gd name="connsiteX18" fmla="*/ 239842 w 679580"/>
                  <a:gd name="connsiteY18" fmla="*/ 191446 h 446279"/>
                  <a:gd name="connsiteX19" fmla="*/ 149901 w 679580"/>
                  <a:gd name="connsiteY19" fmla="*/ 236416 h 446279"/>
                  <a:gd name="connsiteX20" fmla="*/ 74951 w 679580"/>
                  <a:gd name="connsiteY20" fmla="*/ 146475 h 446279"/>
                  <a:gd name="connsiteX21" fmla="*/ 59961 w 679580"/>
                  <a:gd name="connsiteY21" fmla="*/ 86515 h 446279"/>
                  <a:gd name="connsiteX22" fmla="*/ 74951 w 679580"/>
                  <a:gd name="connsiteY22" fmla="*/ 41544 h 446279"/>
                  <a:gd name="connsiteX23" fmla="*/ 209862 w 679580"/>
                  <a:gd name="connsiteY23" fmla="*/ 26554 h 446279"/>
                  <a:gd name="connsiteX24" fmla="*/ 224852 w 679580"/>
                  <a:gd name="connsiteY24" fmla="*/ 71525 h 446279"/>
                  <a:gd name="connsiteX25" fmla="*/ 209862 w 679580"/>
                  <a:gd name="connsiteY25" fmla="*/ 131485 h 446279"/>
                  <a:gd name="connsiteX26" fmla="*/ 134911 w 679580"/>
                  <a:gd name="connsiteY26" fmla="*/ 191446 h 446279"/>
                  <a:gd name="connsiteX27" fmla="*/ 74951 w 679580"/>
                  <a:gd name="connsiteY27" fmla="*/ 326357 h 446279"/>
                  <a:gd name="connsiteX28" fmla="*/ 59961 w 679580"/>
                  <a:gd name="connsiteY28" fmla="*/ 371328 h 446279"/>
                  <a:gd name="connsiteX29" fmla="*/ 104931 w 679580"/>
                  <a:gd name="connsiteY29" fmla="*/ 446279 h 446279"/>
                  <a:gd name="connsiteX30" fmla="*/ 149901 w 679580"/>
                  <a:gd name="connsiteY30" fmla="*/ 431289 h 446279"/>
                  <a:gd name="connsiteX31" fmla="*/ 254833 w 679580"/>
                  <a:gd name="connsiteY31" fmla="*/ 401308 h 446279"/>
                  <a:gd name="connsiteX32" fmla="*/ 299803 w 679580"/>
                  <a:gd name="connsiteY32" fmla="*/ 371328 h 446279"/>
                  <a:gd name="connsiteX33" fmla="*/ 389744 w 679580"/>
                  <a:gd name="connsiteY33" fmla="*/ 281387 h 446279"/>
                  <a:gd name="connsiteX34" fmla="*/ 404734 w 679580"/>
                  <a:gd name="connsiteY34" fmla="*/ 86515 h 446279"/>
                  <a:gd name="connsiteX35" fmla="*/ 419724 w 679580"/>
                  <a:gd name="connsiteY35" fmla="*/ 11564 h 446279"/>
                  <a:gd name="connsiteX36" fmla="*/ 464695 w 679580"/>
                  <a:gd name="connsiteY36" fmla="*/ 101505 h 446279"/>
                  <a:gd name="connsiteX37" fmla="*/ 434715 w 679580"/>
                  <a:gd name="connsiteY37" fmla="*/ 206436 h 44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9580" h="446279">
                    <a:moveTo>
                      <a:pt x="449705" y="281387"/>
                    </a:moveTo>
                    <a:cubicBezTo>
                      <a:pt x="524656" y="226423"/>
                      <a:pt x="593859" y="162608"/>
                      <a:pt x="674557" y="116495"/>
                    </a:cubicBezTo>
                    <a:cubicBezTo>
                      <a:pt x="688276" y="108655"/>
                      <a:pt x="670740" y="150293"/>
                      <a:pt x="659567" y="161466"/>
                    </a:cubicBezTo>
                    <a:cubicBezTo>
                      <a:pt x="648394" y="172639"/>
                      <a:pt x="629587" y="171459"/>
                      <a:pt x="614597" y="176456"/>
                    </a:cubicBezTo>
                    <a:cubicBezTo>
                      <a:pt x="599607" y="166462"/>
                      <a:pt x="583466" y="158009"/>
                      <a:pt x="569626" y="146475"/>
                    </a:cubicBezTo>
                    <a:cubicBezTo>
                      <a:pt x="553340" y="132904"/>
                      <a:pt x="541906" y="113827"/>
                      <a:pt x="524656" y="101505"/>
                    </a:cubicBezTo>
                    <a:cubicBezTo>
                      <a:pt x="506472" y="88517"/>
                      <a:pt x="484097" y="82612"/>
                      <a:pt x="464695" y="71525"/>
                    </a:cubicBezTo>
                    <a:cubicBezTo>
                      <a:pt x="449053" y="62586"/>
                      <a:pt x="436187" y="48861"/>
                      <a:pt x="419724" y="41544"/>
                    </a:cubicBezTo>
                    <a:cubicBezTo>
                      <a:pt x="390846" y="28709"/>
                      <a:pt x="329783" y="11564"/>
                      <a:pt x="329783" y="11564"/>
                    </a:cubicBezTo>
                    <a:cubicBezTo>
                      <a:pt x="67730" y="25356"/>
                      <a:pt x="76891" y="-57921"/>
                      <a:pt x="14990" y="86515"/>
                    </a:cubicBezTo>
                    <a:cubicBezTo>
                      <a:pt x="8766" y="101038"/>
                      <a:pt x="4997" y="116495"/>
                      <a:pt x="0" y="131485"/>
                    </a:cubicBezTo>
                    <a:cubicBezTo>
                      <a:pt x="4997" y="166462"/>
                      <a:pt x="369" y="204251"/>
                      <a:pt x="14990" y="236416"/>
                    </a:cubicBezTo>
                    <a:cubicBezTo>
                      <a:pt x="32421" y="274764"/>
                      <a:pt x="95783" y="313314"/>
                      <a:pt x="134911" y="326357"/>
                    </a:cubicBezTo>
                    <a:cubicBezTo>
                      <a:pt x="159082" y="334414"/>
                      <a:pt x="184878" y="336351"/>
                      <a:pt x="209862" y="341348"/>
                    </a:cubicBezTo>
                    <a:cubicBezTo>
                      <a:pt x="222053" y="339606"/>
                      <a:pt x="346484" y="325502"/>
                      <a:pt x="374754" y="311367"/>
                    </a:cubicBezTo>
                    <a:cubicBezTo>
                      <a:pt x="410391" y="293549"/>
                      <a:pt x="437205" y="263907"/>
                      <a:pt x="464695" y="236416"/>
                    </a:cubicBezTo>
                    <a:cubicBezTo>
                      <a:pt x="491079" y="157263"/>
                      <a:pt x="492832" y="200211"/>
                      <a:pt x="389744" y="131485"/>
                    </a:cubicBezTo>
                    <a:lnTo>
                      <a:pt x="344774" y="101505"/>
                    </a:lnTo>
                    <a:cubicBezTo>
                      <a:pt x="307890" y="138389"/>
                      <a:pt x="285503" y="168616"/>
                      <a:pt x="239842" y="191446"/>
                    </a:cubicBezTo>
                    <a:cubicBezTo>
                      <a:pt x="115718" y="253507"/>
                      <a:pt x="278783" y="150497"/>
                      <a:pt x="149901" y="236416"/>
                    </a:cubicBezTo>
                    <a:cubicBezTo>
                      <a:pt x="122887" y="209402"/>
                      <a:pt x="90604" y="182999"/>
                      <a:pt x="74951" y="146475"/>
                    </a:cubicBezTo>
                    <a:cubicBezTo>
                      <a:pt x="66836" y="127539"/>
                      <a:pt x="64958" y="106502"/>
                      <a:pt x="59961" y="86515"/>
                    </a:cubicBezTo>
                    <a:cubicBezTo>
                      <a:pt x="64958" y="71525"/>
                      <a:pt x="65080" y="53883"/>
                      <a:pt x="74951" y="41544"/>
                    </a:cubicBezTo>
                    <a:cubicBezTo>
                      <a:pt x="116279" y="-10117"/>
                      <a:pt x="150959" y="16737"/>
                      <a:pt x="209862" y="26554"/>
                    </a:cubicBezTo>
                    <a:cubicBezTo>
                      <a:pt x="214859" y="41544"/>
                      <a:pt x="224852" y="55724"/>
                      <a:pt x="224852" y="71525"/>
                    </a:cubicBezTo>
                    <a:cubicBezTo>
                      <a:pt x="224852" y="92127"/>
                      <a:pt x="219075" y="113058"/>
                      <a:pt x="209862" y="131485"/>
                    </a:cubicBezTo>
                    <a:cubicBezTo>
                      <a:pt x="199181" y="152847"/>
                      <a:pt x="150801" y="180853"/>
                      <a:pt x="134911" y="191446"/>
                    </a:cubicBezTo>
                    <a:cubicBezTo>
                      <a:pt x="99234" y="298478"/>
                      <a:pt x="122461" y="255093"/>
                      <a:pt x="74951" y="326357"/>
                    </a:cubicBezTo>
                    <a:cubicBezTo>
                      <a:pt x="69954" y="341347"/>
                      <a:pt x="59961" y="355527"/>
                      <a:pt x="59961" y="371328"/>
                    </a:cubicBezTo>
                    <a:cubicBezTo>
                      <a:pt x="59961" y="410246"/>
                      <a:pt x="81183" y="422531"/>
                      <a:pt x="104931" y="446279"/>
                    </a:cubicBezTo>
                    <a:cubicBezTo>
                      <a:pt x="119921" y="441282"/>
                      <a:pt x="134708" y="435630"/>
                      <a:pt x="149901" y="431289"/>
                    </a:cubicBezTo>
                    <a:cubicBezTo>
                      <a:pt x="281667" y="393641"/>
                      <a:pt x="147002" y="437251"/>
                      <a:pt x="254833" y="401308"/>
                    </a:cubicBezTo>
                    <a:cubicBezTo>
                      <a:pt x="269823" y="391315"/>
                      <a:pt x="286338" y="383297"/>
                      <a:pt x="299803" y="371328"/>
                    </a:cubicBezTo>
                    <a:cubicBezTo>
                      <a:pt x="331492" y="343160"/>
                      <a:pt x="389744" y="281387"/>
                      <a:pt x="389744" y="281387"/>
                    </a:cubicBezTo>
                    <a:cubicBezTo>
                      <a:pt x="430897" y="157927"/>
                      <a:pt x="424193" y="222730"/>
                      <a:pt x="404734" y="86515"/>
                    </a:cubicBezTo>
                    <a:cubicBezTo>
                      <a:pt x="409731" y="61531"/>
                      <a:pt x="398525" y="25697"/>
                      <a:pt x="419724" y="11564"/>
                    </a:cubicBezTo>
                    <a:cubicBezTo>
                      <a:pt x="435576" y="996"/>
                      <a:pt x="464088" y="99684"/>
                      <a:pt x="464695" y="101505"/>
                    </a:cubicBezTo>
                    <a:cubicBezTo>
                      <a:pt x="448998" y="211382"/>
                      <a:pt x="485037" y="206436"/>
                      <a:pt x="434715" y="206436"/>
                    </a:cubicBezTo>
                  </a:path>
                </a:pathLst>
              </a:cu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grpSp>
        <p:cxnSp>
          <p:nvCxnSpPr>
            <p:cNvPr id="24" name="Straight Arrow Connector 23">
              <a:extLst>
                <a:ext uri="{FF2B5EF4-FFF2-40B4-BE49-F238E27FC236}">
                  <a16:creationId xmlns:a16="http://schemas.microsoft.com/office/drawing/2014/main" id="{6E38635B-A1EB-6A46-9011-A0DD1E7DBE19}"/>
                </a:ext>
              </a:extLst>
            </p:cNvPr>
            <p:cNvCxnSpPr/>
            <p:nvPr/>
          </p:nvCxnSpPr>
          <p:spPr>
            <a:xfrm>
              <a:off x="1842922" y="2487643"/>
              <a:ext cx="5055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Freeform 24">
              <a:extLst>
                <a:ext uri="{FF2B5EF4-FFF2-40B4-BE49-F238E27FC236}">
                  <a16:creationId xmlns:a16="http://schemas.microsoft.com/office/drawing/2014/main" id="{4C3E5402-0A1A-6F47-B4C2-0752E26C5A43}"/>
                </a:ext>
              </a:extLst>
            </p:cNvPr>
            <p:cNvSpPr/>
            <p:nvPr/>
          </p:nvSpPr>
          <p:spPr>
            <a:xfrm>
              <a:off x="2744082" y="2124428"/>
              <a:ext cx="480018" cy="434121"/>
            </a:xfrm>
            <a:custGeom>
              <a:avLst/>
              <a:gdLst>
                <a:gd name="connsiteX0" fmla="*/ 449705 w 679580"/>
                <a:gd name="connsiteY0" fmla="*/ 281387 h 446279"/>
                <a:gd name="connsiteX1" fmla="*/ 674557 w 679580"/>
                <a:gd name="connsiteY1" fmla="*/ 116495 h 446279"/>
                <a:gd name="connsiteX2" fmla="*/ 659567 w 679580"/>
                <a:gd name="connsiteY2" fmla="*/ 161466 h 446279"/>
                <a:gd name="connsiteX3" fmla="*/ 614597 w 679580"/>
                <a:gd name="connsiteY3" fmla="*/ 176456 h 446279"/>
                <a:gd name="connsiteX4" fmla="*/ 569626 w 679580"/>
                <a:gd name="connsiteY4" fmla="*/ 146475 h 446279"/>
                <a:gd name="connsiteX5" fmla="*/ 524656 w 679580"/>
                <a:gd name="connsiteY5" fmla="*/ 101505 h 446279"/>
                <a:gd name="connsiteX6" fmla="*/ 464695 w 679580"/>
                <a:gd name="connsiteY6" fmla="*/ 71525 h 446279"/>
                <a:gd name="connsiteX7" fmla="*/ 419724 w 679580"/>
                <a:gd name="connsiteY7" fmla="*/ 41544 h 446279"/>
                <a:gd name="connsiteX8" fmla="*/ 329783 w 679580"/>
                <a:gd name="connsiteY8" fmla="*/ 11564 h 446279"/>
                <a:gd name="connsiteX9" fmla="*/ 14990 w 679580"/>
                <a:gd name="connsiteY9" fmla="*/ 86515 h 446279"/>
                <a:gd name="connsiteX10" fmla="*/ 0 w 679580"/>
                <a:gd name="connsiteY10" fmla="*/ 131485 h 446279"/>
                <a:gd name="connsiteX11" fmla="*/ 14990 w 679580"/>
                <a:gd name="connsiteY11" fmla="*/ 236416 h 446279"/>
                <a:gd name="connsiteX12" fmla="*/ 134911 w 679580"/>
                <a:gd name="connsiteY12" fmla="*/ 326357 h 446279"/>
                <a:gd name="connsiteX13" fmla="*/ 209862 w 679580"/>
                <a:gd name="connsiteY13" fmla="*/ 341348 h 446279"/>
                <a:gd name="connsiteX14" fmla="*/ 374754 w 679580"/>
                <a:gd name="connsiteY14" fmla="*/ 311367 h 446279"/>
                <a:gd name="connsiteX15" fmla="*/ 464695 w 679580"/>
                <a:gd name="connsiteY15" fmla="*/ 236416 h 446279"/>
                <a:gd name="connsiteX16" fmla="*/ 389744 w 679580"/>
                <a:gd name="connsiteY16" fmla="*/ 131485 h 446279"/>
                <a:gd name="connsiteX17" fmla="*/ 344774 w 679580"/>
                <a:gd name="connsiteY17" fmla="*/ 101505 h 446279"/>
                <a:gd name="connsiteX18" fmla="*/ 239842 w 679580"/>
                <a:gd name="connsiteY18" fmla="*/ 191446 h 446279"/>
                <a:gd name="connsiteX19" fmla="*/ 149901 w 679580"/>
                <a:gd name="connsiteY19" fmla="*/ 236416 h 446279"/>
                <a:gd name="connsiteX20" fmla="*/ 74951 w 679580"/>
                <a:gd name="connsiteY20" fmla="*/ 146475 h 446279"/>
                <a:gd name="connsiteX21" fmla="*/ 59961 w 679580"/>
                <a:gd name="connsiteY21" fmla="*/ 86515 h 446279"/>
                <a:gd name="connsiteX22" fmla="*/ 74951 w 679580"/>
                <a:gd name="connsiteY22" fmla="*/ 41544 h 446279"/>
                <a:gd name="connsiteX23" fmla="*/ 209862 w 679580"/>
                <a:gd name="connsiteY23" fmla="*/ 26554 h 446279"/>
                <a:gd name="connsiteX24" fmla="*/ 224852 w 679580"/>
                <a:gd name="connsiteY24" fmla="*/ 71525 h 446279"/>
                <a:gd name="connsiteX25" fmla="*/ 209862 w 679580"/>
                <a:gd name="connsiteY25" fmla="*/ 131485 h 446279"/>
                <a:gd name="connsiteX26" fmla="*/ 134911 w 679580"/>
                <a:gd name="connsiteY26" fmla="*/ 191446 h 446279"/>
                <a:gd name="connsiteX27" fmla="*/ 74951 w 679580"/>
                <a:gd name="connsiteY27" fmla="*/ 326357 h 446279"/>
                <a:gd name="connsiteX28" fmla="*/ 59961 w 679580"/>
                <a:gd name="connsiteY28" fmla="*/ 371328 h 446279"/>
                <a:gd name="connsiteX29" fmla="*/ 104931 w 679580"/>
                <a:gd name="connsiteY29" fmla="*/ 446279 h 446279"/>
                <a:gd name="connsiteX30" fmla="*/ 149901 w 679580"/>
                <a:gd name="connsiteY30" fmla="*/ 431289 h 446279"/>
                <a:gd name="connsiteX31" fmla="*/ 254833 w 679580"/>
                <a:gd name="connsiteY31" fmla="*/ 401308 h 446279"/>
                <a:gd name="connsiteX32" fmla="*/ 299803 w 679580"/>
                <a:gd name="connsiteY32" fmla="*/ 371328 h 446279"/>
                <a:gd name="connsiteX33" fmla="*/ 389744 w 679580"/>
                <a:gd name="connsiteY33" fmla="*/ 281387 h 446279"/>
                <a:gd name="connsiteX34" fmla="*/ 404734 w 679580"/>
                <a:gd name="connsiteY34" fmla="*/ 86515 h 446279"/>
                <a:gd name="connsiteX35" fmla="*/ 419724 w 679580"/>
                <a:gd name="connsiteY35" fmla="*/ 11564 h 446279"/>
                <a:gd name="connsiteX36" fmla="*/ 464695 w 679580"/>
                <a:gd name="connsiteY36" fmla="*/ 101505 h 446279"/>
                <a:gd name="connsiteX37" fmla="*/ 434715 w 679580"/>
                <a:gd name="connsiteY37" fmla="*/ 206436 h 446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9580" h="446279">
                  <a:moveTo>
                    <a:pt x="449705" y="281387"/>
                  </a:moveTo>
                  <a:cubicBezTo>
                    <a:pt x="524656" y="226423"/>
                    <a:pt x="593859" y="162608"/>
                    <a:pt x="674557" y="116495"/>
                  </a:cubicBezTo>
                  <a:cubicBezTo>
                    <a:pt x="688276" y="108655"/>
                    <a:pt x="670740" y="150293"/>
                    <a:pt x="659567" y="161466"/>
                  </a:cubicBezTo>
                  <a:cubicBezTo>
                    <a:pt x="648394" y="172639"/>
                    <a:pt x="629587" y="171459"/>
                    <a:pt x="614597" y="176456"/>
                  </a:cubicBezTo>
                  <a:cubicBezTo>
                    <a:pt x="599607" y="166462"/>
                    <a:pt x="583466" y="158009"/>
                    <a:pt x="569626" y="146475"/>
                  </a:cubicBezTo>
                  <a:cubicBezTo>
                    <a:pt x="553340" y="132904"/>
                    <a:pt x="541906" y="113827"/>
                    <a:pt x="524656" y="101505"/>
                  </a:cubicBezTo>
                  <a:cubicBezTo>
                    <a:pt x="506472" y="88517"/>
                    <a:pt x="484097" y="82612"/>
                    <a:pt x="464695" y="71525"/>
                  </a:cubicBezTo>
                  <a:cubicBezTo>
                    <a:pt x="449053" y="62586"/>
                    <a:pt x="436187" y="48861"/>
                    <a:pt x="419724" y="41544"/>
                  </a:cubicBezTo>
                  <a:cubicBezTo>
                    <a:pt x="390846" y="28709"/>
                    <a:pt x="329783" y="11564"/>
                    <a:pt x="329783" y="11564"/>
                  </a:cubicBezTo>
                  <a:cubicBezTo>
                    <a:pt x="67730" y="25356"/>
                    <a:pt x="76891" y="-57921"/>
                    <a:pt x="14990" y="86515"/>
                  </a:cubicBezTo>
                  <a:cubicBezTo>
                    <a:pt x="8766" y="101038"/>
                    <a:pt x="4997" y="116495"/>
                    <a:pt x="0" y="131485"/>
                  </a:cubicBezTo>
                  <a:cubicBezTo>
                    <a:pt x="4997" y="166462"/>
                    <a:pt x="369" y="204251"/>
                    <a:pt x="14990" y="236416"/>
                  </a:cubicBezTo>
                  <a:cubicBezTo>
                    <a:pt x="32421" y="274764"/>
                    <a:pt x="95783" y="313314"/>
                    <a:pt x="134911" y="326357"/>
                  </a:cubicBezTo>
                  <a:cubicBezTo>
                    <a:pt x="159082" y="334414"/>
                    <a:pt x="184878" y="336351"/>
                    <a:pt x="209862" y="341348"/>
                  </a:cubicBezTo>
                  <a:cubicBezTo>
                    <a:pt x="222053" y="339606"/>
                    <a:pt x="346484" y="325502"/>
                    <a:pt x="374754" y="311367"/>
                  </a:cubicBezTo>
                  <a:cubicBezTo>
                    <a:pt x="410391" y="293549"/>
                    <a:pt x="437205" y="263907"/>
                    <a:pt x="464695" y="236416"/>
                  </a:cubicBezTo>
                  <a:cubicBezTo>
                    <a:pt x="491079" y="157263"/>
                    <a:pt x="492832" y="200211"/>
                    <a:pt x="389744" y="131485"/>
                  </a:cubicBezTo>
                  <a:lnTo>
                    <a:pt x="344774" y="101505"/>
                  </a:lnTo>
                  <a:cubicBezTo>
                    <a:pt x="307890" y="138389"/>
                    <a:pt x="285503" y="168616"/>
                    <a:pt x="239842" y="191446"/>
                  </a:cubicBezTo>
                  <a:cubicBezTo>
                    <a:pt x="115718" y="253507"/>
                    <a:pt x="278783" y="150497"/>
                    <a:pt x="149901" y="236416"/>
                  </a:cubicBezTo>
                  <a:cubicBezTo>
                    <a:pt x="122887" y="209402"/>
                    <a:pt x="90604" y="182999"/>
                    <a:pt x="74951" y="146475"/>
                  </a:cubicBezTo>
                  <a:cubicBezTo>
                    <a:pt x="66836" y="127539"/>
                    <a:pt x="64958" y="106502"/>
                    <a:pt x="59961" y="86515"/>
                  </a:cubicBezTo>
                  <a:cubicBezTo>
                    <a:pt x="64958" y="71525"/>
                    <a:pt x="65080" y="53883"/>
                    <a:pt x="74951" y="41544"/>
                  </a:cubicBezTo>
                  <a:cubicBezTo>
                    <a:pt x="116279" y="-10117"/>
                    <a:pt x="150959" y="16737"/>
                    <a:pt x="209862" y="26554"/>
                  </a:cubicBezTo>
                  <a:cubicBezTo>
                    <a:pt x="214859" y="41544"/>
                    <a:pt x="224852" y="55724"/>
                    <a:pt x="224852" y="71525"/>
                  </a:cubicBezTo>
                  <a:cubicBezTo>
                    <a:pt x="224852" y="92127"/>
                    <a:pt x="219075" y="113058"/>
                    <a:pt x="209862" y="131485"/>
                  </a:cubicBezTo>
                  <a:cubicBezTo>
                    <a:pt x="199181" y="152847"/>
                    <a:pt x="150801" y="180853"/>
                    <a:pt x="134911" y="191446"/>
                  </a:cubicBezTo>
                  <a:cubicBezTo>
                    <a:pt x="99234" y="298478"/>
                    <a:pt x="122461" y="255093"/>
                    <a:pt x="74951" y="326357"/>
                  </a:cubicBezTo>
                  <a:cubicBezTo>
                    <a:pt x="69954" y="341347"/>
                    <a:pt x="59961" y="355527"/>
                    <a:pt x="59961" y="371328"/>
                  </a:cubicBezTo>
                  <a:cubicBezTo>
                    <a:pt x="59961" y="410246"/>
                    <a:pt x="81183" y="422531"/>
                    <a:pt x="104931" y="446279"/>
                  </a:cubicBezTo>
                  <a:cubicBezTo>
                    <a:pt x="119921" y="441282"/>
                    <a:pt x="134708" y="435630"/>
                    <a:pt x="149901" y="431289"/>
                  </a:cubicBezTo>
                  <a:cubicBezTo>
                    <a:pt x="281667" y="393641"/>
                    <a:pt x="147002" y="437251"/>
                    <a:pt x="254833" y="401308"/>
                  </a:cubicBezTo>
                  <a:cubicBezTo>
                    <a:pt x="269823" y="391315"/>
                    <a:pt x="286338" y="383297"/>
                    <a:pt x="299803" y="371328"/>
                  </a:cubicBezTo>
                  <a:cubicBezTo>
                    <a:pt x="331492" y="343160"/>
                    <a:pt x="389744" y="281387"/>
                    <a:pt x="389744" y="281387"/>
                  </a:cubicBezTo>
                  <a:cubicBezTo>
                    <a:pt x="430897" y="157927"/>
                    <a:pt x="424193" y="222730"/>
                    <a:pt x="404734" y="86515"/>
                  </a:cubicBezTo>
                  <a:cubicBezTo>
                    <a:pt x="409731" y="61531"/>
                    <a:pt x="398525" y="25697"/>
                    <a:pt x="419724" y="11564"/>
                  </a:cubicBezTo>
                  <a:cubicBezTo>
                    <a:pt x="435576" y="996"/>
                    <a:pt x="464088" y="99684"/>
                    <a:pt x="464695" y="101505"/>
                  </a:cubicBezTo>
                  <a:cubicBezTo>
                    <a:pt x="448998" y="211382"/>
                    <a:pt x="485037" y="206436"/>
                    <a:pt x="434715" y="206436"/>
                  </a:cubicBezTo>
                </a:path>
              </a:pathLst>
            </a:cu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26" name="Text Box 31">
              <a:extLst>
                <a:ext uri="{FF2B5EF4-FFF2-40B4-BE49-F238E27FC236}">
                  <a16:creationId xmlns:a16="http://schemas.microsoft.com/office/drawing/2014/main" id="{B03EA80F-C702-D842-BE62-B2DB3FF489A5}"/>
                </a:ext>
              </a:extLst>
            </p:cNvPr>
            <p:cNvSpPr txBox="1">
              <a:spLocks noChangeArrowheads="1"/>
            </p:cNvSpPr>
            <p:nvPr/>
          </p:nvSpPr>
          <p:spPr bwMode="auto">
            <a:xfrm>
              <a:off x="2496435" y="2656785"/>
              <a:ext cx="863108" cy="424732"/>
            </a:xfrm>
            <a:prstGeom prst="rect">
              <a:avLst/>
            </a:prstGeom>
            <a:noFill/>
            <a:ln w="9525">
              <a:noFill/>
              <a:miter lim="800000"/>
              <a:headEnd/>
              <a:tailEnd/>
            </a:ln>
          </p:spPr>
          <p:txBody>
            <a:bodyPr wrap="square" anchor="ctr">
              <a:prstTxWarp prst="textNoShape">
                <a:avLst/>
              </a:prstTxWarp>
              <a:spAutoFit/>
            </a:bodyPr>
            <a:lstStyle/>
            <a:p>
              <a:pPr algn="ctr">
                <a:lnSpc>
                  <a:spcPct val="90000"/>
                </a:lnSpc>
                <a:spcBef>
                  <a:spcPct val="50000"/>
                </a:spcBef>
              </a:pPr>
              <a:r>
                <a:rPr lang="en-GB" sz="1200" dirty="0">
                  <a:ea typeface="Arial" pitchFamily="-52" charset="0"/>
                  <a:cs typeface="Arial" pitchFamily="-52" charset="0"/>
                </a:rPr>
                <a:t> Extract DNA</a:t>
              </a:r>
              <a:endParaRPr lang="en-US" sz="1200" dirty="0">
                <a:latin typeface="Times New Roman" pitchFamily="-52" charset="0"/>
                <a:ea typeface="Arial" pitchFamily="-52" charset="0"/>
                <a:cs typeface="Arial" pitchFamily="-52" charset="0"/>
              </a:endParaRPr>
            </a:p>
          </p:txBody>
        </p:sp>
        <p:cxnSp>
          <p:nvCxnSpPr>
            <p:cNvPr id="27" name="Straight Arrow Connector 26">
              <a:extLst>
                <a:ext uri="{FF2B5EF4-FFF2-40B4-BE49-F238E27FC236}">
                  <a16:creationId xmlns:a16="http://schemas.microsoft.com/office/drawing/2014/main" id="{B784EA04-ECAF-5140-86BE-3FD0D1C97057}"/>
                </a:ext>
              </a:extLst>
            </p:cNvPr>
            <p:cNvCxnSpPr/>
            <p:nvPr/>
          </p:nvCxnSpPr>
          <p:spPr>
            <a:xfrm>
              <a:off x="2948539" y="3121008"/>
              <a:ext cx="0" cy="2044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0ADE1DCB-83AB-9042-BF2D-484C45D20904}"/>
                </a:ext>
              </a:extLst>
            </p:cNvPr>
            <p:cNvCxnSpPr>
              <a:endCxn id="18" idx="0"/>
            </p:cNvCxnSpPr>
            <p:nvPr/>
          </p:nvCxnSpPr>
          <p:spPr>
            <a:xfrm flipH="1">
              <a:off x="2252336" y="3930633"/>
              <a:ext cx="4272" cy="4279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9" name="Text Box 22">
              <a:extLst>
                <a:ext uri="{FF2B5EF4-FFF2-40B4-BE49-F238E27FC236}">
                  <a16:creationId xmlns:a16="http://schemas.microsoft.com/office/drawing/2014/main" id="{3140195B-41AB-4147-B6F3-FD26230605F1}"/>
                </a:ext>
              </a:extLst>
            </p:cNvPr>
            <p:cNvSpPr txBox="1">
              <a:spLocks noChangeArrowheads="1"/>
            </p:cNvSpPr>
            <p:nvPr/>
          </p:nvSpPr>
          <p:spPr bwMode="auto">
            <a:xfrm>
              <a:off x="2727214" y="4613252"/>
              <a:ext cx="1312251" cy="276999"/>
            </a:xfrm>
            <a:prstGeom prst="rect">
              <a:avLst/>
            </a:prstGeom>
            <a:noFill/>
            <a:ln w="9525">
              <a:noFill/>
              <a:miter lim="800000"/>
              <a:headEnd/>
              <a:tailEnd/>
            </a:ln>
          </p:spPr>
          <p:txBody>
            <a:bodyPr wrap="square" anchor="ctr">
              <a:prstTxWarp prst="textNoShape">
                <a:avLst/>
              </a:prstTxWarp>
              <a:spAutoFit/>
            </a:bodyPr>
            <a:lstStyle/>
            <a:p>
              <a:pPr algn="ctr">
                <a:spcBef>
                  <a:spcPct val="50000"/>
                </a:spcBef>
              </a:pPr>
              <a:r>
                <a:rPr lang="en-US" sz="1200" dirty="0">
                  <a:ea typeface="Arial" pitchFamily="-52" charset="0"/>
                  <a:cs typeface="Arial" pitchFamily="-52" charset="0"/>
                </a:rPr>
                <a:t>Generate libraries</a:t>
              </a:r>
            </a:p>
          </p:txBody>
        </p:sp>
      </p:grpSp>
      <p:cxnSp>
        <p:nvCxnSpPr>
          <p:cNvPr id="55" name="Straight Connector 54">
            <a:extLst>
              <a:ext uri="{FF2B5EF4-FFF2-40B4-BE49-F238E27FC236}">
                <a16:creationId xmlns:a16="http://schemas.microsoft.com/office/drawing/2014/main" id="{A7B058A4-8CDA-AD4C-9BA8-452F018F9E52}"/>
              </a:ext>
            </a:extLst>
          </p:cNvPr>
          <p:cNvCxnSpPr>
            <a:cxnSpLocks/>
          </p:cNvCxnSpPr>
          <p:nvPr/>
        </p:nvCxnSpPr>
        <p:spPr>
          <a:xfrm>
            <a:off x="6050052" y="4495129"/>
            <a:ext cx="12492" cy="1820530"/>
          </a:xfrm>
          <a:prstGeom prst="line">
            <a:avLst/>
          </a:prstGeom>
        </p:spPr>
        <p:style>
          <a:lnRef idx="2">
            <a:schemeClr val="accent1"/>
          </a:lnRef>
          <a:fillRef idx="0">
            <a:schemeClr val="accent1"/>
          </a:fillRef>
          <a:effectRef idx="1">
            <a:schemeClr val="accent1"/>
          </a:effectRef>
          <a:fontRef idx="minor">
            <a:schemeClr val="tx1"/>
          </a:fontRef>
        </p:style>
      </p:cxnSp>
      <p:sp>
        <p:nvSpPr>
          <p:cNvPr id="56" name="Right Arrow 55">
            <a:extLst>
              <a:ext uri="{FF2B5EF4-FFF2-40B4-BE49-F238E27FC236}">
                <a16:creationId xmlns:a16="http://schemas.microsoft.com/office/drawing/2014/main" id="{FF0E79B0-AE1E-9847-B91F-34BB2624B5DF}"/>
              </a:ext>
            </a:extLst>
          </p:cNvPr>
          <p:cNvSpPr/>
          <p:nvPr/>
        </p:nvSpPr>
        <p:spPr>
          <a:xfrm>
            <a:off x="5827232" y="3657782"/>
            <a:ext cx="424328" cy="23739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nvGrpSpPr>
          <p:cNvPr id="57" name="Group 56">
            <a:extLst>
              <a:ext uri="{FF2B5EF4-FFF2-40B4-BE49-F238E27FC236}">
                <a16:creationId xmlns:a16="http://schemas.microsoft.com/office/drawing/2014/main" id="{C82CAEBA-9153-6F4F-8652-FB39BDB40895}"/>
              </a:ext>
            </a:extLst>
          </p:cNvPr>
          <p:cNvGrpSpPr/>
          <p:nvPr/>
        </p:nvGrpSpPr>
        <p:grpSpPr>
          <a:xfrm>
            <a:off x="6329675" y="2109677"/>
            <a:ext cx="3898629" cy="3327375"/>
            <a:chOff x="4779170" y="1973152"/>
            <a:chExt cx="3898629" cy="3327375"/>
          </a:xfrm>
        </p:grpSpPr>
        <p:sp>
          <p:nvSpPr>
            <p:cNvPr id="58" name="Rounded Rectangle 57">
              <a:extLst>
                <a:ext uri="{FF2B5EF4-FFF2-40B4-BE49-F238E27FC236}">
                  <a16:creationId xmlns:a16="http://schemas.microsoft.com/office/drawing/2014/main" id="{82C32450-38D0-9A4E-99F7-E68083C96A23}"/>
                </a:ext>
              </a:extLst>
            </p:cNvPr>
            <p:cNvSpPr/>
            <p:nvPr/>
          </p:nvSpPr>
          <p:spPr bwMode="auto">
            <a:xfrm>
              <a:off x="4779170" y="1973152"/>
              <a:ext cx="3898629" cy="3327375"/>
            </a:xfrm>
            <a:prstGeom prst="roundRect">
              <a:avLst/>
            </a:prstGeom>
            <a:solidFill>
              <a:schemeClr val="accent4">
                <a:lumMod val="40000"/>
                <a:lumOff val="60000"/>
                <a:alpha val="50000"/>
              </a:schemeClr>
            </a:solidFill>
            <a:ln w="9525" cap="flat" cmpd="sng" algn="ctr">
              <a:solidFill>
                <a:schemeClr val="tx1"/>
              </a:solidFill>
              <a:prstDash val="solid"/>
              <a:round/>
              <a:headEnd type="none" w="med" len="med"/>
              <a:tailEnd type="none" w="med" len="med"/>
            </a:ln>
            <a:effectLst/>
          </p:spPr>
          <p:txBody>
            <a:bodyPr vert="horz" wrap="square" lIns="63305" tIns="31652" rIns="63305" bIns="31652" numCol="1" rtlCol="0" anchor="t" anchorCtr="0" compatLnSpc="1">
              <a:prstTxWarp prst="textNoShape">
                <a:avLst/>
              </a:prstTxWarp>
            </a:bodyPr>
            <a:lstStyle/>
            <a:p>
              <a:pPr defTabSz="633039" fontAlgn="base">
                <a:spcBef>
                  <a:spcPct val="0"/>
                </a:spcBef>
                <a:spcAft>
                  <a:spcPct val="0"/>
                </a:spcAft>
              </a:pPr>
              <a:endParaRPr lang="en-US" sz="1662" dirty="0">
                <a:solidFill>
                  <a:srgbClr val="000000"/>
                </a:solidFill>
                <a:latin typeface="Arial" charset="0"/>
                <a:ea typeface="ＭＳ Ｐゴシック" charset="0"/>
                <a:cs typeface="Arial" charset="0"/>
              </a:endParaRPr>
            </a:p>
          </p:txBody>
        </p:sp>
        <p:sp>
          <p:nvSpPr>
            <p:cNvPr id="59" name="Text Box 39">
              <a:extLst>
                <a:ext uri="{FF2B5EF4-FFF2-40B4-BE49-F238E27FC236}">
                  <a16:creationId xmlns:a16="http://schemas.microsoft.com/office/drawing/2014/main" id="{CC1750AF-6BCC-3247-8DF9-14CEF56B2DC2}"/>
                </a:ext>
              </a:extLst>
            </p:cNvPr>
            <p:cNvSpPr txBox="1">
              <a:spLocks noChangeArrowheads="1"/>
            </p:cNvSpPr>
            <p:nvPr/>
          </p:nvSpPr>
          <p:spPr bwMode="auto">
            <a:xfrm>
              <a:off x="7660042" y="4478550"/>
              <a:ext cx="917984" cy="600164"/>
            </a:xfrm>
            <a:prstGeom prst="rect">
              <a:avLst/>
            </a:prstGeom>
            <a:noFill/>
            <a:ln w="9525">
              <a:noFill/>
              <a:miter lim="800000"/>
              <a:headEnd/>
              <a:tailEnd/>
            </a:ln>
          </p:spPr>
          <p:txBody>
            <a:bodyPr wrap="square" anchor="ctr">
              <a:prstTxWarp prst="textNoShape">
                <a:avLst/>
              </a:prstTxWarp>
              <a:spAutoFit/>
            </a:bodyPr>
            <a:lstStyle/>
            <a:p>
              <a:pPr algn="ctr"/>
              <a:r>
                <a:rPr lang="en-US" sz="1100" dirty="0">
                  <a:ea typeface="Arial" pitchFamily="-52" charset="0"/>
                  <a:cs typeface="Arial" pitchFamily="-52" charset="0"/>
                </a:rPr>
                <a:t>Identify SNPs and INDELs, </a:t>
              </a:r>
              <a:endParaRPr lang="en-US" sz="1100" b="1" dirty="0">
                <a:ea typeface="Arial" pitchFamily="-52" charset="0"/>
                <a:cs typeface="Arial" pitchFamily="-52" charset="0"/>
              </a:endParaRPr>
            </a:p>
          </p:txBody>
        </p:sp>
        <p:grpSp>
          <p:nvGrpSpPr>
            <p:cNvPr id="60" name="Group 40">
              <a:extLst>
                <a:ext uri="{FF2B5EF4-FFF2-40B4-BE49-F238E27FC236}">
                  <a16:creationId xmlns:a16="http://schemas.microsoft.com/office/drawing/2014/main" id="{79CAEA0D-C484-5E42-864D-90431B796698}"/>
                </a:ext>
              </a:extLst>
            </p:cNvPr>
            <p:cNvGrpSpPr>
              <a:grpSpLocks/>
            </p:cNvGrpSpPr>
            <p:nvPr/>
          </p:nvGrpSpPr>
          <p:grpSpPr bwMode="auto">
            <a:xfrm>
              <a:off x="4889427" y="2581955"/>
              <a:ext cx="1099038" cy="347296"/>
              <a:chOff x="576" y="4732"/>
              <a:chExt cx="1000" cy="316"/>
            </a:xfrm>
          </p:grpSpPr>
          <p:grpSp>
            <p:nvGrpSpPr>
              <p:cNvPr id="86" name="Group 41">
                <a:extLst>
                  <a:ext uri="{FF2B5EF4-FFF2-40B4-BE49-F238E27FC236}">
                    <a16:creationId xmlns:a16="http://schemas.microsoft.com/office/drawing/2014/main" id="{C83E853E-DF15-4D49-AF1B-2DAEA2D321EE}"/>
                  </a:ext>
                </a:extLst>
              </p:cNvPr>
              <p:cNvGrpSpPr>
                <a:grpSpLocks/>
              </p:cNvGrpSpPr>
              <p:nvPr/>
            </p:nvGrpSpPr>
            <p:grpSpPr bwMode="auto">
              <a:xfrm>
                <a:off x="576" y="4740"/>
                <a:ext cx="360" cy="76"/>
                <a:chOff x="776" y="4420"/>
                <a:chExt cx="360" cy="76"/>
              </a:xfrm>
            </p:grpSpPr>
            <p:sp>
              <p:nvSpPr>
                <p:cNvPr id="112" name="Line 42">
                  <a:extLst>
                    <a:ext uri="{FF2B5EF4-FFF2-40B4-BE49-F238E27FC236}">
                      <a16:creationId xmlns:a16="http://schemas.microsoft.com/office/drawing/2014/main" id="{D6D0BFBE-1C32-A444-B876-3076564C4E0A}"/>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3" name="Line 43">
                  <a:extLst>
                    <a:ext uri="{FF2B5EF4-FFF2-40B4-BE49-F238E27FC236}">
                      <a16:creationId xmlns:a16="http://schemas.microsoft.com/office/drawing/2014/main" id="{6B7A7FB0-267F-5549-8239-8A87F67EED75}"/>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4" name="Line 44">
                  <a:extLst>
                    <a:ext uri="{FF2B5EF4-FFF2-40B4-BE49-F238E27FC236}">
                      <a16:creationId xmlns:a16="http://schemas.microsoft.com/office/drawing/2014/main" id="{5A443541-4FCE-AE47-8934-24CB594A5EF9}"/>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15" name="Line 45">
                  <a:extLst>
                    <a:ext uri="{FF2B5EF4-FFF2-40B4-BE49-F238E27FC236}">
                      <a16:creationId xmlns:a16="http://schemas.microsoft.com/office/drawing/2014/main" id="{7B7F1781-0B20-4741-98C6-D7B3E9E28934}"/>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87" name="Group 46">
                <a:extLst>
                  <a:ext uri="{FF2B5EF4-FFF2-40B4-BE49-F238E27FC236}">
                    <a16:creationId xmlns:a16="http://schemas.microsoft.com/office/drawing/2014/main" id="{12088DC5-55FF-4E4C-9AFA-A7D0F2D02577}"/>
                  </a:ext>
                </a:extLst>
              </p:cNvPr>
              <p:cNvGrpSpPr>
                <a:grpSpLocks/>
              </p:cNvGrpSpPr>
              <p:nvPr/>
            </p:nvGrpSpPr>
            <p:grpSpPr bwMode="auto">
              <a:xfrm>
                <a:off x="656" y="4860"/>
                <a:ext cx="360" cy="76"/>
                <a:chOff x="776" y="4420"/>
                <a:chExt cx="360" cy="76"/>
              </a:xfrm>
            </p:grpSpPr>
            <p:sp>
              <p:nvSpPr>
                <p:cNvPr id="108" name="Line 47">
                  <a:extLst>
                    <a:ext uri="{FF2B5EF4-FFF2-40B4-BE49-F238E27FC236}">
                      <a16:creationId xmlns:a16="http://schemas.microsoft.com/office/drawing/2014/main" id="{1288B4F3-76B6-3245-9261-C7F95D6193D9}"/>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9" name="Line 48">
                  <a:extLst>
                    <a:ext uri="{FF2B5EF4-FFF2-40B4-BE49-F238E27FC236}">
                      <a16:creationId xmlns:a16="http://schemas.microsoft.com/office/drawing/2014/main" id="{9238A66D-5CA0-C648-8933-DA78EA7DD2BA}"/>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10" name="Line 49">
                  <a:extLst>
                    <a:ext uri="{FF2B5EF4-FFF2-40B4-BE49-F238E27FC236}">
                      <a16:creationId xmlns:a16="http://schemas.microsoft.com/office/drawing/2014/main" id="{87733C48-9FB5-3448-9723-C88F2E3B1269}"/>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11" name="Line 50">
                  <a:extLst>
                    <a:ext uri="{FF2B5EF4-FFF2-40B4-BE49-F238E27FC236}">
                      <a16:creationId xmlns:a16="http://schemas.microsoft.com/office/drawing/2014/main" id="{8C44C436-7C83-1444-9D5C-30A406D9DA4A}"/>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88" name="Group 51">
                <a:extLst>
                  <a:ext uri="{FF2B5EF4-FFF2-40B4-BE49-F238E27FC236}">
                    <a16:creationId xmlns:a16="http://schemas.microsoft.com/office/drawing/2014/main" id="{2757F4DB-C793-8D46-B7A5-81D4848FC9E0}"/>
                  </a:ext>
                </a:extLst>
              </p:cNvPr>
              <p:cNvGrpSpPr>
                <a:grpSpLocks/>
              </p:cNvGrpSpPr>
              <p:nvPr/>
            </p:nvGrpSpPr>
            <p:grpSpPr bwMode="auto">
              <a:xfrm>
                <a:off x="736" y="4972"/>
                <a:ext cx="360" cy="76"/>
                <a:chOff x="776" y="4420"/>
                <a:chExt cx="360" cy="76"/>
              </a:xfrm>
            </p:grpSpPr>
            <p:sp>
              <p:nvSpPr>
                <p:cNvPr id="104" name="Line 52">
                  <a:extLst>
                    <a:ext uri="{FF2B5EF4-FFF2-40B4-BE49-F238E27FC236}">
                      <a16:creationId xmlns:a16="http://schemas.microsoft.com/office/drawing/2014/main" id="{571BDC75-F45A-964C-9566-BADF3768C454}"/>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5" name="Line 53">
                  <a:extLst>
                    <a:ext uri="{FF2B5EF4-FFF2-40B4-BE49-F238E27FC236}">
                      <a16:creationId xmlns:a16="http://schemas.microsoft.com/office/drawing/2014/main" id="{CAA1A696-AB23-0E43-AAF5-0CAA2D31CE35}"/>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6" name="Line 54">
                  <a:extLst>
                    <a:ext uri="{FF2B5EF4-FFF2-40B4-BE49-F238E27FC236}">
                      <a16:creationId xmlns:a16="http://schemas.microsoft.com/office/drawing/2014/main" id="{D0620453-C3FB-AC4B-9B07-A82F5351A777}"/>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07" name="Line 55">
                  <a:extLst>
                    <a:ext uri="{FF2B5EF4-FFF2-40B4-BE49-F238E27FC236}">
                      <a16:creationId xmlns:a16="http://schemas.microsoft.com/office/drawing/2014/main" id="{04B75967-9C0F-264E-86AC-E03B9A8BABDB}"/>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89" name="Group 56">
                <a:extLst>
                  <a:ext uri="{FF2B5EF4-FFF2-40B4-BE49-F238E27FC236}">
                    <a16:creationId xmlns:a16="http://schemas.microsoft.com/office/drawing/2014/main" id="{A1904B94-6B14-4B40-ADBD-273C554139C7}"/>
                  </a:ext>
                </a:extLst>
              </p:cNvPr>
              <p:cNvGrpSpPr>
                <a:grpSpLocks/>
              </p:cNvGrpSpPr>
              <p:nvPr/>
            </p:nvGrpSpPr>
            <p:grpSpPr bwMode="auto">
              <a:xfrm>
                <a:off x="1056" y="4732"/>
                <a:ext cx="360" cy="76"/>
                <a:chOff x="776" y="4420"/>
                <a:chExt cx="360" cy="76"/>
              </a:xfrm>
            </p:grpSpPr>
            <p:sp>
              <p:nvSpPr>
                <p:cNvPr id="100" name="Line 57">
                  <a:extLst>
                    <a:ext uri="{FF2B5EF4-FFF2-40B4-BE49-F238E27FC236}">
                      <a16:creationId xmlns:a16="http://schemas.microsoft.com/office/drawing/2014/main" id="{3E5E885E-D0E7-0046-BF12-28D6D0B7B4FF}"/>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1" name="Line 58">
                  <a:extLst>
                    <a:ext uri="{FF2B5EF4-FFF2-40B4-BE49-F238E27FC236}">
                      <a16:creationId xmlns:a16="http://schemas.microsoft.com/office/drawing/2014/main" id="{B91C3180-51D1-2847-9CB2-B96107132AF6}"/>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102" name="Line 59">
                  <a:extLst>
                    <a:ext uri="{FF2B5EF4-FFF2-40B4-BE49-F238E27FC236}">
                      <a16:creationId xmlns:a16="http://schemas.microsoft.com/office/drawing/2014/main" id="{6323F449-84A0-B647-9D14-21560402D504}"/>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103" name="Line 60">
                  <a:extLst>
                    <a:ext uri="{FF2B5EF4-FFF2-40B4-BE49-F238E27FC236}">
                      <a16:creationId xmlns:a16="http://schemas.microsoft.com/office/drawing/2014/main" id="{05BF4731-DC8B-B74A-BD60-B42ACD11231D}"/>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90" name="Group 61">
                <a:extLst>
                  <a:ext uri="{FF2B5EF4-FFF2-40B4-BE49-F238E27FC236}">
                    <a16:creationId xmlns:a16="http://schemas.microsoft.com/office/drawing/2014/main" id="{63B0EF65-E60B-C546-BA1C-6DCF397FA674}"/>
                  </a:ext>
                </a:extLst>
              </p:cNvPr>
              <p:cNvGrpSpPr>
                <a:grpSpLocks/>
              </p:cNvGrpSpPr>
              <p:nvPr/>
            </p:nvGrpSpPr>
            <p:grpSpPr bwMode="auto">
              <a:xfrm>
                <a:off x="1136" y="4852"/>
                <a:ext cx="360" cy="76"/>
                <a:chOff x="776" y="4420"/>
                <a:chExt cx="360" cy="76"/>
              </a:xfrm>
            </p:grpSpPr>
            <p:sp>
              <p:nvSpPr>
                <p:cNvPr id="96" name="Line 62">
                  <a:extLst>
                    <a:ext uri="{FF2B5EF4-FFF2-40B4-BE49-F238E27FC236}">
                      <a16:creationId xmlns:a16="http://schemas.microsoft.com/office/drawing/2014/main" id="{02EFE8DA-2D82-3D4B-A48B-4C4545F9297B}"/>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97" name="Line 63">
                  <a:extLst>
                    <a:ext uri="{FF2B5EF4-FFF2-40B4-BE49-F238E27FC236}">
                      <a16:creationId xmlns:a16="http://schemas.microsoft.com/office/drawing/2014/main" id="{038C7567-EE12-014E-B855-8BC1BDE09B3A}"/>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98" name="Line 64">
                  <a:extLst>
                    <a:ext uri="{FF2B5EF4-FFF2-40B4-BE49-F238E27FC236}">
                      <a16:creationId xmlns:a16="http://schemas.microsoft.com/office/drawing/2014/main" id="{B4EE7149-75C5-C34F-AB85-C88BCCDEA576}"/>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99" name="Line 65">
                  <a:extLst>
                    <a:ext uri="{FF2B5EF4-FFF2-40B4-BE49-F238E27FC236}">
                      <a16:creationId xmlns:a16="http://schemas.microsoft.com/office/drawing/2014/main" id="{12F49DD4-8BF7-EB4A-A29C-0E8962C45F9E}"/>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nvGrpSpPr>
              <p:cNvPr id="91" name="Group 66">
                <a:extLst>
                  <a:ext uri="{FF2B5EF4-FFF2-40B4-BE49-F238E27FC236}">
                    <a16:creationId xmlns:a16="http://schemas.microsoft.com/office/drawing/2014/main" id="{05FA4C64-A039-514C-8B33-DADD82EAAEEB}"/>
                  </a:ext>
                </a:extLst>
              </p:cNvPr>
              <p:cNvGrpSpPr>
                <a:grpSpLocks/>
              </p:cNvGrpSpPr>
              <p:nvPr/>
            </p:nvGrpSpPr>
            <p:grpSpPr bwMode="auto">
              <a:xfrm>
                <a:off x="1216" y="4964"/>
                <a:ext cx="360" cy="76"/>
                <a:chOff x="776" y="4420"/>
                <a:chExt cx="360" cy="76"/>
              </a:xfrm>
            </p:grpSpPr>
            <p:sp>
              <p:nvSpPr>
                <p:cNvPr id="92" name="Line 67">
                  <a:extLst>
                    <a:ext uri="{FF2B5EF4-FFF2-40B4-BE49-F238E27FC236}">
                      <a16:creationId xmlns:a16="http://schemas.microsoft.com/office/drawing/2014/main" id="{41562D80-188D-494E-A5CA-0B33F72148AA}"/>
                    </a:ext>
                  </a:extLst>
                </p:cNvPr>
                <p:cNvSpPr>
                  <a:spLocks noChangeShapeType="1"/>
                </p:cNvSpPr>
                <p:nvPr/>
              </p:nvSpPr>
              <p:spPr bwMode="auto">
                <a:xfrm>
                  <a:off x="776"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93" name="Line 68">
                  <a:extLst>
                    <a:ext uri="{FF2B5EF4-FFF2-40B4-BE49-F238E27FC236}">
                      <a16:creationId xmlns:a16="http://schemas.microsoft.com/office/drawing/2014/main" id="{14953F6F-B9C4-D14A-95D4-191E4978AED6}"/>
                    </a:ext>
                  </a:extLst>
                </p:cNvPr>
                <p:cNvSpPr>
                  <a:spLocks noChangeShapeType="1"/>
                </p:cNvSpPr>
                <p:nvPr/>
              </p:nvSpPr>
              <p:spPr bwMode="auto">
                <a:xfrm>
                  <a:off x="1032" y="4496"/>
                  <a:ext cx="104"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94" name="Line 69">
                  <a:extLst>
                    <a:ext uri="{FF2B5EF4-FFF2-40B4-BE49-F238E27FC236}">
                      <a16:creationId xmlns:a16="http://schemas.microsoft.com/office/drawing/2014/main" id="{6FC63C34-AAE7-CC42-9212-6AD62BF32A5C}"/>
                    </a:ext>
                  </a:extLst>
                </p:cNvPr>
                <p:cNvSpPr>
                  <a:spLocks noChangeShapeType="1"/>
                </p:cNvSpPr>
                <p:nvPr/>
              </p:nvSpPr>
              <p:spPr bwMode="auto">
                <a:xfrm flipV="1">
                  <a:off x="884" y="4420"/>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sp>
              <p:nvSpPr>
                <p:cNvPr id="95" name="Line 70">
                  <a:extLst>
                    <a:ext uri="{FF2B5EF4-FFF2-40B4-BE49-F238E27FC236}">
                      <a16:creationId xmlns:a16="http://schemas.microsoft.com/office/drawing/2014/main" id="{0442BE48-1E22-7B42-B83D-FE37E9D0B183}"/>
                    </a:ext>
                  </a:extLst>
                </p:cNvPr>
                <p:cNvSpPr>
                  <a:spLocks noChangeShapeType="1"/>
                </p:cNvSpPr>
                <p:nvPr/>
              </p:nvSpPr>
              <p:spPr bwMode="auto">
                <a:xfrm rot="5400000" flipV="1">
                  <a:off x="956" y="4424"/>
                  <a:ext cx="68" cy="72"/>
                </a:xfrm>
                <a:prstGeom prst="line">
                  <a:avLst/>
                </a:prstGeom>
                <a:noFill/>
                <a:ln w="25400">
                  <a:solidFill>
                    <a:srgbClr val="FF0000"/>
                  </a:solidFill>
                  <a:prstDash val="sysDot"/>
                  <a:round/>
                  <a:headEnd/>
                  <a:tailEnd/>
                </a:ln>
              </p:spPr>
              <p:txBody>
                <a:bodyPr wrap="none" anchor="ctr">
                  <a:prstTxWarp prst="textNoShape">
                    <a:avLst/>
                  </a:prstTxWarp>
                </a:bodyPr>
                <a:lstStyle/>
                <a:p>
                  <a:endParaRPr lang="en-US" sz="1246"/>
                </a:p>
              </p:txBody>
            </p:sp>
          </p:grpSp>
        </p:grpSp>
        <p:grpSp>
          <p:nvGrpSpPr>
            <p:cNvPr id="61" name="Group 60">
              <a:extLst>
                <a:ext uri="{FF2B5EF4-FFF2-40B4-BE49-F238E27FC236}">
                  <a16:creationId xmlns:a16="http://schemas.microsoft.com/office/drawing/2014/main" id="{F3D5EDC3-1253-324A-9BDE-115E1879DD5C}"/>
                </a:ext>
              </a:extLst>
            </p:cNvPr>
            <p:cNvGrpSpPr/>
            <p:nvPr/>
          </p:nvGrpSpPr>
          <p:grpSpPr>
            <a:xfrm>
              <a:off x="7365498" y="2440590"/>
              <a:ext cx="972000" cy="127488"/>
              <a:chOff x="4114798" y="6572250"/>
              <a:chExt cx="1404000" cy="184150"/>
            </a:xfrm>
          </p:grpSpPr>
          <p:sp>
            <p:nvSpPr>
              <p:cNvPr id="74" name="Line 32">
                <a:extLst>
                  <a:ext uri="{FF2B5EF4-FFF2-40B4-BE49-F238E27FC236}">
                    <a16:creationId xmlns:a16="http://schemas.microsoft.com/office/drawing/2014/main" id="{E2690747-9BF4-384A-A008-5B9EE7F46476}"/>
                  </a:ext>
                </a:extLst>
              </p:cNvPr>
              <p:cNvSpPr>
                <a:spLocks noChangeShapeType="1"/>
              </p:cNvSpPr>
              <p:nvPr/>
            </p:nvSpPr>
            <p:spPr bwMode="auto">
              <a:xfrm>
                <a:off x="4114798" y="6756378"/>
                <a:ext cx="1404000" cy="0"/>
              </a:xfrm>
              <a:prstGeom prst="line">
                <a:avLst/>
              </a:prstGeom>
              <a:noFill/>
              <a:ln w="19050">
                <a:solidFill>
                  <a:schemeClr val="tx1"/>
                </a:solidFill>
                <a:round/>
                <a:headEnd/>
                <a:tailEnd/>
              </a:ln>
            </p:spPr>
            <p:txBody>
              <a:bodyPr wrap="none" anchor="ctr">
                <a:prstTxWarp prst="textNoShape">
                  <a:avLst/>
                </a:prstTxWarp>
              </a:bodyPr>
              <a:lstStyle/>
              <a:p>
                <a:endParaRPr lang="en-US" sz="1246" dirty="0"/>
              </a:p>
            </p:txBody>
          </p:sp>
          <p:grpSp>
            <p:nvGrpSpPr>
              <p:cNvPr id="75" name="Group 33">
                <a:extLst>
                  <a:ext uri="{FF2B5EF4-FFF2-40B4-BE49-F238E27FC236}">
                    <a16:creationId xmlns:a16="http://schemas.microsoft.com/office/drawing/2014/main" id="{508988EF-DE38-8E40-A14C-C0C413A4D3CF}"/>
                  </a:ext>
                </a:extLst>
              </p:cNvPr>
              <p:cNvGrpSpPr>
                <a:grpSpLocks/>
              </p:cNvGrpSpPr>
              <p:nvPr/>
            </p:nvGrpSpPr>
            <p:grpSpPr bwMode="auto">
              <a:xfrm>
                <a:off x="4457700" y="6572250"/>
                <a:ext cx="571500" cy="120650"/>
                <a:chOff x="776" y="4420"/>
                <a:chExt cx="360" cy="76"/>
              </a:xfrm>
            </p:grpSpPr>
            <p:sp>
              <p:nvSpPr>
                <p:cNvPr id="82" name="Line 34">
                  <a:extLst>
                    <a:ext uri="{FF2B5EF4-FFF2-40B4-BE49-F238E27FC236}">
                      <a16:creationId xmlns:a16="http://schemas.microsoft.com/office/drawing/2014/main" id="{B1A44718-7CB8-2243-B78F-C569C076FE9D}"/>
                    </a:ext>
                  </a:extLst>
                </p:cNvPr>
                <p:cNvSpPr>
                  <a:spLocks noChangeShapeType="1"/>
                </p:cNvSpPr>
                <p:nvPr/>
              </p:nvSpPr>
              <p:spPr bwMode="auto">
                <a:xfrm>
                  <a:off x="776" y="4496"/>
                  <a:ext cx="104" cy="0"/>
                </a:xfrm>
                <a:prstGeom prst="line">
                  <a:avLst/>
                </a:prstGeom>
                <a:noFill/>
                <a:ln w="19050">
                  <a:solidFill>
                    <a:srgbClr val="FF0000"/>
                  </a:solidFill>
                  <a:round/>
                  <a:headEnd/>
                  <a:tailEnd/>
                </a:ln>
              </p:spPr>
              <p:txBody>
                <a:bodyPr wrap="none" anchor="ctr">
                  <a:prstTxWarp prst="textNoShape">
                    <a:avLst/>
                  </a:prstTxWarp>
                </a:bodyPr>
                <a:lstStyle/>
                <a:p>
                  <a:endParaRPr lang="en-US" sz="1246"/>
                </a:p>
              </p:txBody>
            </p:sp>
            <p:sp>
              <p:nvSpPr>
                <p:cNvPr id="83" name="Line 35">
                  <a:extLst>
                    <a:ext uri="{FF2B5EF4-FFF2-40B4-BE49-F238E27FC236}">
                      <a16:creationId xmlns:a16="http://schemas.microsoft.com/office/drawing/2014/main" id="{EEDECFBA-CFC8-8B4C-8309-B107781C6906}"/>
                    </a:ext>
                  </a:extLst>
                </p:cNvPr>
                <p:cNvSpPr>
                  <a:spLocks noChangeShapeType="1"/>
                </p:cNvSpPr>
                <p:nvPr/>
              </p:nvSpPr>
              <p:spPr bwMode="auto">
                <a:xfrm>
                  <a:off x="1032" y="4496"/>
                  <a:ext cx="104" cy="0"/>
                </a:xfrm>
                <a:prstGeom prst="line">
                  <a:avLst/>
                </a:prstGeom>
                <a:noFill/>
                <a:ln w="19050">
                  <a:solidFill>
                    <a:srgbClr val="FF0000"/>
                  </a:solidFill>
                  <a:round/>
                  <a:headEnd/>
                  <a:tailEnd/>
                </a:ln>
              </p:spPr>
              <p:txBody>
                <a:bodyPr wrap="none" anchor="ctr">
                  <a:prstTxWarp prst="textNoShape">
                    <a:avLst/>
                  </a:prstTxWarp>
                </a:bodyPr>
                <a:lstStyle/>
                <a:p>
                  <a:endParaRPr lang="en-US" sz="1246"/>
                </a:p>
              </p:txBody>
            </p:sp>
            <p:sp>
              <p:nvSpPr>
                <p:cNvPr id="84" name="Line 36">
                  <a:extLst>
                    <a:ext uri="{FF2B5EF4-FFF2-40B4-BE49-F238E27FC236}">
                      <a16:creationId xmlns:a16="http://schemas.microsoft.com/office/drawing/2014/main" id="{FE634AEE-4CF3-8A4C-8477-BC3A01A5B563}"/>
                    </a:ext>
                  </a:extLst>
                </p:cNvPr>
                <p:cNvSpPr>
                  <a:spLocks noChangeShapeType="1"/>
                </p:cNvSpPr>
                <p:nvPr/>
              </p:nvSpPr>
              <p:spPr bwMode="auto">
                <a:xfrm flipV="1">
                  <a:off x="884" y="4420"/>
                  <a:ext cx="68" cy="72"/>
                </a:xfrm>
                <a:prstGeom prst="line">
                  <a:avLst/>
                </a:prstGeom>
                <a:noFill/>
                <a:ln w="19050">
                  <a:solidFill>
                    <a:srgbClr val="FF0000"/>
                  </a:solidFill>
                  <a:prstDash val="sysDot"/>
                  <a:round/>
                  <a:headEnd/>
                  <a:tailEnd/>
                </a:ln>
              </p:spPr>
              <p:txBody>
                <a:bodyPr wrap="none" anchor="ctr">
                  <a:prstTxWarp prst="textNoShape">
                    <a:avLst/>
                  </a:prstTxWarp>
                </a:bodyPr>
                <a:lstStyle/>
                <a:p>
                  <a:endParaRPr lang="en-US" sz="1246"/>
                </a:p>
              </p:txBody>
            </p:sp>
            <p:sp>
              <p:nvSpPr>
                <p:cNvPr id="85" name="Line 37">
                  <a:extLst>
                    <a:ext uri="{FF2B5EF4-FFF2-40B4-BE49-F238E27FC236}">
                      <a16:creationId xmlns:a16="http://schemas.microsoft.com/office/drawing/2014/main" id="{5B2EEDED-9304-C042-83C1-EED108093210}"/>
                    </a:ext>
                  </a:extLst>
                </p:cNvPr>
                <p:cNvSpPr>
                  <a:spLocks noChangeShapeType="1"/>
                </p:cNvSpPr>
                <p:nvPr/>
              </p:nvSpPr>
              <p:spPr bwMode="auto">
                <a:xfrm rot="5400000" flipV="1">
                  <a:off x="956" y="4424"/>
                  <a:ext cx="68" cy="72"/>
                </a:xfrm>
                <a:prstGeom prst="line">
                  <a:avLst/>
                </a:prstGeom>
                <a:noFill/>
                <a:ln w="19050">
                  <a:solidFill>
                    <a:srgbClr val="FF0000"/>
                  </a:solidFill>
                  <a:prstDash val="sysDot"/>
                  <a:round/>
                  <a:headEnd/>
                  <a:tailEnd/>
                </a:ln>
              </p:spPr>
              <p:txBody>
                <a:bodyPr wrap="none" anchor="ctr">
                  <a:prstTxWarp prst="textNoShape">
                    <a:avLst/>
                  </a:prstTxWarp>
                </a:bodyPr>
                <a:lstStyle/>
                <a:p>
                  <a:endParaRPr lang="en-US" sz="1246"/>
                </a:p>
              </p:txBody>
            </p:sp>
          </p:grpSp>
          <p:sp>
            <p:nvSpPr>
              <p:cNvPr id="76" name="Line 71">
                <a:extLst>
                  <a:ext uri="{FF2B5EF4-FFF2-40B4-BE49-F238E27FC236}">
                    <a16:creationId xmlns:a16="http://schemas.microsoft.com/office/drawing/2014/main" id="{F637288A-8739-494B-A25A-E92880BACF65}"/>
                  </a:ext>
                </a:extLst>
              </p:cNvPr>
              <p:cNvSpPr>
                <a:spLocks noChangeShapeType="1"/>
              </p:cNvSpPr>
              <p:nvPr/>
            </p:nvSpPr>
            <p:spPr bwMode="auto">
              <a:xfrm flipV="1">
                <a:off x="44894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77" name="Line 72">
                <a:extLst>
                  <a:ext uri="{FF2B5EF4-FFF2-40B4-BE49-F238E27FC236}">
                    <a16:creationId xmlns:a16="http://schemas.microsoft.com/office/drawing/2014/main" id="{65DC6DA9-C4C4-B149-9074-0EE3ECC88707}"/>
                  </a:ext>
                </a:extLst>
              </p:cNvPr>
              <p:cNvSpPr>
                <a:spLocks noChangeShapeType="1"/>
              </p:cNvSpPr>
              <p:nvPr/>
            </p:nvSpPr>
            <p:spPr bwMode="auto">
              <a:xfrm flipV="1">
                <a:off x="45402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78" name="Line 73">
                <a:extLst>
                  <a:ext uri="{FF2B5EF4-FFF2-40B4-BE49-F238E27FC236}">
                    <a16:creationId xmlns:a16="http://schemas.microsoft.com/office/drawing/2014/main" id="{2C3C5AAF-9EFE-5D41-A6DA-B564947B395A}"/>
                  </a:ext>
                </a:extLst>
              </p:cNvPr>
              <p:cNvSpPr>
                <a:spLocks noChangeShapeType="1"/>
              </p:cNvSpPr>
              <p:nvPr/>
            </p:nvSpPr>
            <p:spPr bwMode="auto">
              <a:xfrm flipV="1">
                <a:off x="4603750" y="669290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79" name="Line 74">
                <a:extLst>
                  <a:ext uri="{FF2B5EF4-FFF2-40B4-BE49-F238E27FC236}">
                    <a16:creationId xmlns:a16="http://schemas.microsoft.com/office/drawing/2014/main" id="{7E68A464-F145-524D-9E50-D0423F9292FA}"/>
                  </a:ext>
                </a:extLst>
              </p:cNvPr>
              <p:cNvSpPr>
                <a:spLocks noChangeShapeType="1"/>
              </p:cNvSpPr>
              <p:nvPr/>
            </p:nvSpPr>
            <p:spPr bwMode="auto">
              <a:xfrm flipV="1">
                <a:off x="48831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80" name="Line 75">
                <a:extLst>
                  <a:ext uri="{FF2B5EF4-FFF2-40B4-BE49-F238E27FC236}">
                    <a16:creationId xmlns:a16="http://schemas.microsoft.com/office/drawing/2014/main" id="{EFE90B5A-7FB2-BD42-8758-66E7F273A06C}"/>
                  </a:ext>
                </a:extLst>
              </p:cNvPr>
              <p:cNvSpPr>
                <a:spLocks noChangeShapeType="1"/>
              </p:cNvSpPr>
              <p:nvPr/>
            </p:nvSpPr>
            <p:spPr bwMode="auto">
              <a:xfrm flipV="1">
                <a:off x="49339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sp>
            <p:nvSpPr>
              <p:cNvPr id="81" name="Line 76">
                <a:extLst>
                  <a:ext uri="{FF2B5EF4-FFF2-40B4-BE49-F238E27FC236}">
                    <a16:creationId xmlns:a16="http://schemas.microsoft.com/office/drawing/2014/main" id="{26C0819A-EA27-4A4B-96E5-C5A4E989B262}"/>
                  </a:ext>
                </a:extLst>
              </p:cNvPr>
              <p:cNvSpPr>
                <a:spLocks noChangeShapeType="1"/>
              </p:cNvSpPr>
              <p:nvPr/>
            </p:nvSpPr>
            <p:spPr bwMode="auto">
              <a:xfrm flipV="1">
                <a:off x="4997450" y="6699250"/>
                <a:ext cx="0" cy="57150"/>
              </a:xfrm>
              <a:prstGeom prst="line">
                <a:avLst/>
              </a:prstGeom>
              <a:noFill/>
              <a:ln w="9525">
                <a:solidFill>
                  <a:schemeClr val="tx1"/>
                </a:solidFill>
                <a:round/>
                <a:headEnd/>
                <a:tailEnd/>
              </a:ln>
            </p:spPr>
            <p:txBody>
              <a:bodyPr wrap="none" anchor="ctr">
                <a:prstTxWarp prst="textNoShape">
                  <a:avLst/>
                </a:prstTxWarp>
              </a:bodyPr>
              <a:lstStyle/>
              <a:p>
                <a:endParaRPr lang="en-US" sz="1246"/>
              </a:p>
            </p:txBody>
          </p:sp>
        </p:grpSp>
        <p:sp>
          <p:nvSpPr>
            <p:cNvPr id="62" name="Text Box 79">
              <a:extLst>
                <a:ext uri="{FF2B5EF4-FFF2-40B4-BE49-F238E27FC236}">
                  <a16:creationId xmlns:a16="http://schemas.microsoft.com/office/drawing/2014/main" id="{798A2DE4-C6C6-9F47-ACDC-C710B7FCB3F7}"/>
                </a:ext>
              </a:extLst>
            </p:cNvPr>
            <p:cNvSpPr txBox="1">
              <a:spLocks noChangeArrowheads="1"/>
            </p:cNvSpPr>
            <p:nvPr/>
          </p:nvSpPr>
          <p:spPr bwMode="auto">
            <a:xfrm>
              <a:off x="5005863" y="2194242"/>
              <a:ext cx="974847" cy="307777"/>
            </a:xfrm>
            <a:prstGeom prst="rect">
              <a:avLst/>
            </a:prstGeom>
            <a:noFill/>
            <a:ln w="9525">
              <a:noFill/>
              <a:miter lim="800000"/>
              <a:headEnd/>
              <a:tailEnd/>
            </a:ln>
          </p:spPr>
          <p:txBody>
            <a:bodyPr anchor="ctr">
              <a:prstTxWarp prst="textNoShape">
                <a:avLst/>
              </a:prstTxWarp>
              <a:spAutoFit/>
            </a:bodyPr>
            <a:lstStyle/>
            <a:p>
              <a:pPr algn="ctr"/>
              <a:r>
                <a:rPr lang="en-US" sz="1400" b="1" dirty="0">
                  <a:ea typeface="Arial" pitchFamily="-52" charset="0"/>
                  <a:cs typeface="Arial" pitchFamily="-52" charset="0"/>
                </a:rPr>
                <a:t>FASTQ file</a:t>
              </a:r>
            </a:p>
          </p:txBody>
        </p:sp>
        <p:pic>
          <p:nvPicPr>
            <p:cNvPr id="63" name="Picture 88" descr="Picture 24">
              <a:extLst>
                <a:ext uri="{FF2B5EF4-FFF2-40B4-BE49-F238E27FC236}">
                  <a16:creationId xmlns:a16="http://schemas.microsoft.com/office/drawing/2014/main" id="{ECEE4313-542B-2C45-8638-D81154549AB6}"/>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037852" y="4058824"/>
              <a:ext cx="1811215" cy="650631"/>
            </a:xfrm>
            <a:prstGeom prst="rect">
              <a:avLst/>
            </a:prstGeom>
            <a:noFill/>
            <a:ln w="9525">
              <a:noFill/>
              <a:miter lim="800000"/>
              <a:headEnd/>
              <a:tailEnd/>
            </a:ln>
          </p:spPr>
        </p:pic>
        <p:sp>
          <p:nvSpPr>
            <p:cNvPr id="64" name="TextBox 63">
              <a:extLst>
                <a:ext uri="{FF2B5EF4-FFF2-40B4-BE49-F238E27FC236}">
                  <a16:creationId xmlns:a16="http://schemas.microsoft.com/office/drawing/2014/main" id="{ADEAA18E-6EB8-6B45-B054-A169A0FEED19}"/>
                </a:ext>
              </a:extLst>
            </p:cNvPr>
            <p:cNvSpPr txBox="1"/>
            <p:nvPr/>
          </p:nvSpPr>
          <p:spPr>
            <a:xfrm>
              <a:off x="5179573" y="4758425"/>
              <a:ext cx="1481259" cy="307777"/>
            </a:xfrm>
            <a:prstGeom prst="rect">
              <a:avLst/>
            </a:prstGeom>
            <a:noFill/>
          </p:spPr>
          <p:txBody>
            <a:bodyPr wrap="square" rtlCol="0">
              <a:spAutoFit/>
            </a:bodyPr>
            <a:lstStyle/>
            <a:p>
              <a:pPr algn="ctr"/>
              <a:r>
                <a:rPr lang="en-US" sz="1400" dirty="0">
                  <a:solidFill>
                    <a:srgbClr val="000000"/>
                  </a:solidFill>
                  <a:ea typeface="Arial" pitchFamily="-52" charset="0"/>
                  <a:cs typeface="Arial" pitchFamily="-52" charset="0"/>
                </a:rPr>
                <a:t>view in Artemis</a:t>
              </a:r>
            </a:p>
          </p:txBody>
        </p:sp>
        <p:sp>
          <p:nvSpPr>
            <p:cNvPr id="65" name="TextBox 64">
              <a:extLst>
                <a:ext uri="{FF2B5EF4-FFF2-40B4-BE49-F238E27FC236}">
                  <a16:creationId xmlns:a16="http://schemas.microsoft.com/office/drawing/2014/main" id="{C5F998A1-431E-BD48-945E-A95AB67610D7}"/>
                </a:ext>
              </a:extLst>
            </p:cNvPr>
            <p:cNvSpPr txBox="1"/>
            <p:nvPr/>
          </p:nvSpPr>
          <p:spPr>
            <a:xfrm>
              <a:off x="6203053" y="2596861"/>
              <a:ext cx="1143192" cy="646331"/>
            </a:xfrm>
            <a:prstGeom prst="rect">
              <a:avLst/>
            </a:prstGeom>
            <a:noFill/>
          </p:spPr>
          <p:txBody>
            <a:bodyPr wrap="square" rtlCol="0">
              <a:spAutoFit/>
            </a:bodyPr>
            <a:lstStyle/>
            <a:p>
              <a:pPr algn="ctr"/>
              <a:r>
                <a:rPr lang="en-US" sz="1200" dirty="0">
                  <a:solidFill>
                    <a:srgbClr val="000000"/>
                  </a:solidFill>
                  <a:ea typeface="Arial" pitchFamily="-52" charset="0"/>
                  <a:cs typeface="Arial" pitchFamily="-52" charset="0"/>
                </a:rPr>
                <a:t>Align reads to reference genome</a:t>
              </a:r>
              <a:endParaRPr lang="en-US" sz="1200" b="1" dirty="0">
                <a:solidFill>
                  <a:srgbClr val="000000"/>
                </a:solidFill>
                <a:ea typeface="Arial" pitchFamily="-52" charset="0"/>
                <a:cs typeface="Arial" pitchFamily="-52" charset="0"/>
              </a:endParaRPr>
            </a:p>
          </p:txBody>
        </p:sp>
        <p:grpSp>
          <p:nvGrpSpPr>
            <p:cNvPr id="66" name="Group 65">
              <a:extLst>
                <a:ext uri="{FF2B5EF4-FFF2-40B4-BE49-F238E27FC236}">
                  <a16:creationId xmlns:a16="http://schemas.microsoft.com/office/drawing/2014/main" id="{4D2C0DAC-9150-8F46-83F2-4F30C7611FDC}"/>
                </a:ext>
              </a:extLst>
            </p:cNvPr>
            <p:cNvGrpSpPr/>
            <p:nvPr/>
          </p:nvGrpSpPr>
          <p:grpSpPr>
            <a:xfrm>
              <a:off x="7568512" y="3794250"/>
              <a:ext cx="983377" cy="829804"/>
              <a:chOff x="4927604" y="7013402"/>
              <a:chExt cx="838200" cy="687319"/>
            </a:xfrm>
          </p:grpSpPr>
          <p:sp>
            <p:nvSpPr>
              <p:cNvPr id="71" name="Line 32">
                <a:extLst>
                  <a:ext uri="{FF2B5EF4-FFF2-40B4-BE49-F238E27FC236}">
                    <a16:creationId xmlns:a16="http://schemas.microsoft.com/office/drawing/2014/main" id="{000676E5-BA4E-DF4E-A94A-FFAD5AEB3338}"/>
                  </a:ext>
                </a:extLst>
              </p:cNvPr>
              <p:cNvSpPr>
                <a:spLocks noChangeShapeType="1"/>
              </p:cNvSpPr>
              <p:nvPr/>
            </p:nvSpPr>
            <p:spPr bwMode="auto">
              <a:xfrm>
                <a:off x="4927604" y="7408334"/>
                <a:ext cx="838200" cy="0"/>
              </a:xfrm>
              <a:prstGeom prst="line">
                <a:avLst/>
              </a:prstGeom>
              <a:noFill/>
              <a:ln w="25400">
                <a:solidFill>
                  <a:schemeClr val="tx1"/>
                </a:solidFill>
                <a:round/>
                <a:headEnd/>
                <a:tailEnd/>
              </a:ln>
            </p:spPr>
            <p:txBody>
              <a:bodyPr wrap="none" anchor="ctr">
                <a:prstTxWarp prst="textNoShape">
                  <a:avLst/>
                </a:prstTxWarp>
              </a:bodyPr>
              <a:lstStyle/>
              <a:p>
                <a:endParaRPr lang="en-US" sz="1246"/>
              </a:p>
            </p:txBody>
          </p:sp>
          <p:sp>
            <p:nvSpPr>
              <p:cNvPr id="72" name="Line 32">
                <a:extLst>
                  <a:ext uri="{FF2B5EF4-FFF2-40B4-BE49-F238E27FC236}">
                    <a16:creationId xmlns:a16="http://schemas.microsoft.com/office/drawing/2014/main" id="{01E8783D-2790-1245-B929-37BEFF90CF97}"/>
                  </a:ext>
                </a:extLst>
              </p:cNvPr>
              <p:cNvSpPr>
                <a:spLocks noChangeShapeType="1"/>
              </p:cNvSpPr>
              <p:nvPr/>
            </p:nvSpPr>
            <p:spPr bwMode="auto">
              <a:xfrm>
                <a:off x="5113871" y="7298267"/>
                <a:ext cx="474133" cy="0"/>
              </a:xfrm>
              <a:prstGeom prst="line">
                <a:avLst/>
              </a:prstGeom>
              <a:noFill/>
              <a:ln w="25400">
                <a:solidFill>
                  <a:srgbClr val="FF0000"/>
                </a:solidFill>
                <a:round/>
                <a:headEnd/>
                <a:tailEnd/>
              </a:ln>
            </p:spPr>
            <p:txBody>
              <a:bodyPr wrap="none" anchor="ctr">
                <a:prstTxWarp prst="textNoShape">
                  <a:avLst/>
                </a:prstTxWarp>
              </a:bodyPr>
              <a:lstStyle/>
              <a:p>
                <a:endParaRPr lang="en-US" sz="1246"/>
              </a:p>
            </p:txBody>
          </p:sp>
          <p:sp>
            <p:nvSpPr>
              <p:cNvPr id="73" name="Text Box 39">
                <a:extLst>
                  <a:ext uri="{FF2B5EF4-FFF2-40B4-BE49-F238E27FC236}">
                    <a16:creationId xmlns:a16="http://schemas.microsoft.com/office/drawing/2014/main" id="{B2D064B6-2719-064F-BE12-CE98C622597A}"/>
                  </a:ext>
                </a:extLst>
              </p:cNvPr>
              <p:cNvSpPr txBox="1">
                <a:spLocks noChangeArrowheads="1"/>
              </p:cNvSpPr>
              <p:nvPr/>
            </p:nvSpPr>
            <p:spPr bwMode="auto">
              <a:xfrm>
                <a:off x="5239918" y="7013402"/>
                <a:ext cx="441217" cy="687319"/>
              </a:xfrm>
              <a:prstGeom prst="rect">
                <a:avLst/>
              </a:prstGeom>
              <a:noFill/>
              <a:ln w="9525">
                <a:noFill/>
                <a:miter lim="800000"/>
                <a:headEnd/>
                <a:tailEnd/>
              </a:ln>
            </p:spPr>
            <p:txBody>
              <a:bodyPr wrap="square" anchor="ctr">
                <a:prstTxWarp prst="textNoShape">
                  <a:avLst/>
                </a:prstTxWarp>
                <a:spAutoFit/>
              </a:bodyPr>
              <a:lstStyle/>
              <a:p>
                <a:pPr algn="ctr"/>
                <a:r>
                  <a:rPr lang="en-US" sz="2492" dirty="0">
                    <a:solidFill>
                      <a:srgbClr val="800000"/>
                    </a:solidFill>
                    <a:ea typeface="Arial" pitchFamily="-52" charset="0"/>
                    <a:cs typeface="Arial" pitchFamily="-52" charset="0"/>
                  </a:rPr>
                  <a:t>*</a:t>
                </a:r>
                <a:endParaRPr lang="en-US" sz="2492" b="1" dirty="0">
                  <a:solidFill>
                    <a:srgbClr val="800000"/>
                  </a:solidFill>
                  <a:ea typeface="Arial" pitchFamily="-52" charset="0"/>
                  <a:cs typeface="Arial" pitchFamily="-52" charset="0"/>
                </a:endParaRPr>
              </a:p>
            </p:txBody>
          </p:sp>
        </p:grpSp>
        <p:cxnSp>
          <p:nvCxnSpPr>
            <p:cNvPr id="67" name="Straight Arrow Connector 66">
              <a:extLst>
                <a:ext uri="{FF2B5EF4-FFF2-40B4-BE49-F238E27FC236}">
                  <a16:creationId xmlns:a16="http://schemas.microsoft.com/office/drawing/2014/main" id="{7BDFB589-73D9-714C-B408-831314A45434}"/>
                </a:ext>
              </a:extLst>
            </p:cNvPr>
            <p:cNvCxnSpPr/>
            <p:nvPr/>
          </p:nvCxnSpPr>
          <p:spPr>
            <a:xfrm>
              <a:off x="6370820" y="2535721"/>
              <a:ext cx="8496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8" name="Straight Arrow Connector 67">
              <a:extLst>
                <a:ext uri="{FF2B5EF4-FFF2-40B4-BE49-F238E27FC236}">
                  <a16:creationId xmlns:a16="http://schemas.microsoft.com/office/drawing/2014/main" id="{3B612DD8-6498-D647-B92E-652728762A48}"/>
                </a:ext>
              </a:extLst>
            </p:cNvPr>
            <p:cNvCxnSpPr>
              <a:cxnSpLocks/>
            </p:cNvCxnSpPr>
            <p:nvPr/>
          </p:nvCxnSpPr>
          <p:spPr>
            <a:xfrm>
              <a:off x="7897434" y="2861723"/>
              <a:ext cx="0" cy="10800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A8AB6D7C-0844-F845-B8A2-BAABED146425}"/>
                </a:ext>
              </a:extLst>
            </p:cNvPr>
            <p:cNvCxnSpPr/>
            <p:nvPr/>
          </p:nvCxnSpPr>
          <p:spPr>
            <a:xfrm flipH="1">
              <a:off x="7050701" y="4354886"/>
              <a:ext cx="34808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0" name="Straight Arrow Connector 69">
              <a:extLst>
                <a:ext uri="{FF2B5EF4-FFF2-40B4-BE49-F238E27FC236}">
                  <a16:creationId xmlns:a16="http://schemas.microsoft.com/office/drawing/2014/main" id="{4CFB29C3-DB4A-1B47-8FE7-18EF8FC0DD80}"/>
                </a:ext>
              </a:extLst>
            </p:cNvPr>
            <p:cNvCxnSpPr>
              <a:cxnSpLocks/>
            </p:cNvCxnSpPr>
            <p:nvPr/>
          </p:nvCxnSpPr>
          <p:spPr>
            <a:xfrm flipH="1">
              <a:off x="7050702" y="2852318"/>
              <a:ext cx="552190" cy="10783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16" name="Oval 115">
            <a:extLst>
              <a:ext uri="{FF2B5EF4-FFF2-40B4-BE49-F238E27FC236}">
                <a16:creationId xmlns:a16="http://schemas.microsoft.com/office/drawing/2014/main" id="{3DB41B49-5710-0444-97CA-082FB583747D}"/>
              </a:ext>
            </a:extLst>
          </p:cNvPr>
          <p:cNvSpPr/>
          <p:nvPr/>
        </p:nvSpPr>
        <p:spPr>
          <a:xfrm>
            <a:off x="7710418" y="2219432"/>
            <a:ext cx="2292635" cy="1370209"/>
          </a:xfrm>
          <a:prstGeom prst="ellipse">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179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D3185A-700E-8741-8397-BA045B50ADB8}"/>
              </a:ext>
            </a:extLst>
          </p:cNvPr>
          <p:cNvSpPr>
            <a:spLocks noGrp="1"/>
          </p:cNvSpPr>
          <p:nvPr>
            <p:ph type="title"/>
          </p:nvPr>
        </p:nvSpPr>
        <p:spPr>
          <a:xfrm>
            <a:off x="2226365" y="284578"/>
            <a:ext cx="8229600" cy="1143000"/>
          </a:xfrm>
        </p:spPr>
        <p:txBody>
          <a:bodyPr/>
          <a:lstStyle/>
          <a:p>
            <a:pPr algn="ctr"/>
            <a:r>
              <a:rPr lang="en-US" dirty="0"/>
              <a:t>Gene insertions/novel genes</a:t>
            </a:r>
          </a:p>
        </p:txBody>
      </p:sp>
      <p:sp>
        <p:nvSpPr>
          <p:cNvPr id="5" name="Content Placeholder 2">
            <a:extLst>
              <a:ext uri="{FF2B5EF4-FFF2-40B4-BE49-F238E27FC236}">
                <a16:creationId xmlns:a16="http://schemas.microsoft.com/office/drawing/2014/main" id="{EAC925B3-AAE3-6D45-BB39-7298FBBBA414}"/>
              </a:ext>
            </a:extLst>
          </p:cNvPr>
          <p:cNvSpPr>
            <a:spLocks noGrp="1"/>
          </p:cNvSpPr>
          <p:nvPr>
            <p:ph idx="1"/>
          </p:nvPr>
        </p:nvSpPr>
        <p:spPr>
          <a:xfrm>
            <a:off x="2226365" y="1610140"/>
            <a:ext cx="8229600" cy="4525963"/>
          </a:xfrm>
        </p:spPr>
        <p:txBody>
          <a:bodyPr/>
          <a:lstStyle/>
          <a:p>
            <a:r>
              <a:rPr lang="en-US" dirty="0"/>
              <a:t>In this instance you must investigate:</a:t>
            </a:r>
          </a:p>
          <a:p>
            <a:pPr lvl="1"/>
            <a:r>
              <a:rPr lang="en-US" dirty="0"/>
              <a:t>Metadata (phenotype)</a:t>
            </a:r>
          </a:p>
          <a:p>
            <a:pPr lvl="1"/>
            <a:r>
              <a:rPr lang="en-US" dirty="0"/>
              <a:t>Map to a different reference</a:t>
            </a:r>
          </a:p>
          <a:p>
            <a:pPr lvl="1"/>
            <a:r>
              <a:rPr lang="en-US" dirty="0"/>
              <a:t> If AMR/Virulence – map to a database</a:t>
            </a:r>
          </a:p>
          <a:p>
            <a:pPr lvl="1"/>
            <a:r>
              <a:rPr lang="en-US" dirty="0"/>
              <a:t>Assembly</a:t>
            </a:r>
          </a:p>
        </p:txBody>
      </p:sp>
    </p:spTree>
    <p:extLst>
      <p:ext uri="{BB962C8B-B14F-4D97-AF65-F5344CB8AC3E}">
        <p14:creationId xmlns:p14="http://schemas.microsoft.com/office/powerpoint/2010/main" val="365029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108541-C64D-1546-9936-1693ECB6CF8E}"/>
              </a:ext>
            </a:extLst>
          </p:cNvPr>
          <p:cNvPicPr>
            <a:picLocks noChangeAspect="1"/>
          </p:cNvPicPr>
          <p:nvPr/>
        </p:nvPicPr>
        <p:blipFill>
          <a:blip r:embed="rId2"/>
          <a:stretch>
            <a:fillRect/>
          </a:stretch>
        </p:blipFill>
        <p:spPr>
          <a:xfrm>
            <a:off x="1619250" y="69850"/>
            <a:ext cx="8953500" cy="6718300"/>
          </a:xfrm>
          <a:prstGeom prst="rect">
            <a:avLst/>
          </a:prstGeom>
        </p:spPr>
      </p:pic>
    </p:spTree>
    <p:extLst>
      <p:ext uri="{BB962C8B-B14F-4D97-AF65-F5344CB8AC3E}">
        <p14:creationId xmlns:p14="http://schemas.microsoft.com/office/powerpoint/2010/main" val="35295631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4978" name="Picture 2" descr="Sweden"/>
          <p:cNvPicPr>
            <a:picLocks noChangeAspect="1" noChangeArrowheads="1"/>
          </p:cNvPicPr>
          <p:nvPr/>
        </p:nvPicPr>
        <p:blipFill>
          <a:blip r:embed="rId3"/>
          <a:srcRect/>
          <a:stretch>
            <a:fillRect/>
          </a:stretch>
        </p:blipFill>
        <p:spPr bwMode="auto">
          <a:xfrm>
            <a:off x="2413000" y="1104900"/>
            <a:ext cx="4140200" cy="3887788"/>
          </a:xfrm>
          <a:prstGeom prst="rect">
            <a:avLst/>
          </a:prstGeom>
          <a:noFill/>
          <a:ln w="9525">
            <a:solidFill>
              <a:schemeClr val="tx1"/>
            </a:solidFill>
            <a:miter lim="800000"/>
            <a:headEnd/>
            <a:tailEnd/>
          </a:ln>
        </p:spPr>
      </p:pic>
      <p:sp>
        <p:nvSpPr>
          <p:cNvPr id="254979" name="Rectangle 3"/>
          <p:cNvSpPr>
            <a:spLocks noChangeArrowheads="1"/>
          </p:cNvSpPr>
          <p:nvPr/>
        </p:nvSpPr>
        <p:spPr bwMode="auto">
          <a:xfrm>
            <a:off x="2209800" y="0"/>
            <a:ext cx="7772400" cy="1143000"/>
          </a:xfrm>
          <a:prstGeom prst="rect">
            <a:avLst/>
          </a:prstGeom>
          <a:noFill/>
          <a:ln w="9525">
            <a:noFill/>
            <a:miter lim="800000"/>
            <a:headEnd/>
            <a:tailEnd/>
          </a:ln>
        </p:spPr>
        <p:txBody>
          <a:bodyPr anchor="ctr">
            <a:prstTxWarp prst="textNoShape">
              <a:avLst/>
            </a:prstTxWarp>
          </a:bodyPr>
          <a:lstStyle/>
          <a:p>
            <a:pPr algn="ctr" eaLnBrk="1" hangingPunct="1"/>
            <a:r>
              <a:rPr lang="en-US" sz="2800">
                <a:solidFill>
                  <a:schemeClr val="tx2"/>
                </a:solidFill>
              </a:rPr>
              <a:t>The Swedish Story</a:t>
            </a:r>
          </a:p>
        </p:txBody>
      </p:sp>
      <p:sp>
        <p:nvSpPr>
          <p:cNvPr id="254980" name="Rectangle 4"/>
          <p:cNvSpPr>
            <a:spLocks noChangeArrowheads="1"/>
          </p:cNvSpPr>
          <p:nvPr/>
        </p:nvSpPr>
        <p:spPr bwMode="auto">
          <a:xfrm>
            <a:off x="6681789" y="1108075"/>
            <a:ext cx="3743325" cy="3816350"/>
          </a:xfrm>
          <a:prstGeom prst="rect">
            <a:avLst/>
          </a:prstGeom>
          <a:noFill/>
          <a:ln w="9525">
            <a:noFill/>
            <a:miter lim="800000"/>
            <a:headEnd/>
            <a:tailEnd/>
          </a:ln>
        </p:spPr>
        <p:txBody>
          <a:bodyPr>
            <a:prstTxWarp prst="textNoShape">
              <a:avLst/>
            </a:prstTxWarp>
          </a:bodyPr>
          <a:lstStyle/>
          <a:p>
            <a:pPr marL="342900" indent="-342900">
              <a:spcBef>
                <a:spcPct val="20000"/>
              </a:spcBef>
              <a:buFontTx/>
              <a:buChar char="•"/>
            </a:pPr>
            <a:r>
              <a:rPr lang="en-US" sz="2800" dirty="0"/>
              <a:t>Prior to 2006, C. </a:t>
            </a:r>
            <a:r>
              <a:rPr lang="en-US" sz="2800" i="1" dirty="0"/>
              <a:t>trachomatis</a:t>
            </a:r>
            <a:r>
              <a:rPr lang="en-US" sz="2800" dirty="0"/>
              <a:t> in Sweden was following the same pattern as in the UK</a:t>
            </a:r>
          </a:p>
          <a:p>
            <a:pPr marL="342900" indent="-342900">
              <a:spcBef>
                <a:spcPct val="20000"/>
              </a:spcBef>
              <a:buFontTx/>
              <a:buChar char="•"/>
            </a:pPr>
            <a:r>
              <a:rPr lang="en-US" sz="2800" dirty="0"/>
              <a:t>In 2006, across Sweden there was a reported drop in cases</a:t>
            </a:r>
          </a:p>
        </p:txBody>
      </p:sp>
    </p:spTree>
    <p:extLst>
      <p:ext uri="{BB962C8B-B14F-4D97-AF65-F5344CB8AC3E}">
        <p14:creationId xmlns:p14="http://schemas.microsoft.com/office/powerpoint/2010/main" val="3571471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a:xfrm>
            <a:off x="2209800" y="0"/>
            <a:ext cx="7772400" cy="1143000"/>
          </a:xfrm>
        </p:spPr>
        <p:txBody>
          <a:bodyPr/>
          <a:lstStyle/>
          <a:p>
            <a:r>
              <a:rPr lang="en-US"/>
              <a:t>The Swedish story</a:t>
            </a:r>
            <a:endParaRPr lang="en-GB"/>
          </a:p>
        </p:txBody>
      </p:sp>
      <p:sp>
        <p:nvSpPr>
          <p:cNvPr id="259075" name="Rectangle 3"/>
          <p:cNvSpPr>
            <a:spLocks noGrp="1" noChangeArrowheads="1"/>
          </p:cNvSpPr>
          <p:nvPr>
            <p:ph type="body" idx="1"/>
          </p:nvPr>
        </p:nvSpPr>
        <p:spPr>
          <a:xfrm>
            <a:off x="983673" y="1349375"/>
            <a:ext cx="10335491" cy="4977328"/>
          </a:xfrm>
        </p:spPr>
        <p:txBody>
          <a:bodyPr>
            <a:normAutofit/>
          </a:bodyPr>
          <a:lstStyle/>
          <a:p>
            <a:pPr>
              <a:lnSpc>
                <a:spcPct val="90000"/>
              </a:lnSpc>
            </a:pPr>
            <a:r>
              <a:rPr lang="en-US" dirty="0"/>
              <a:t>It was noticed that counties using the NAATs (Abbott / Roche) diagnostic system showed a drop in </a:t>
            </a:r>
            <a:r>
              <a:rPr lang="en-US" i="1" dirty="0"/>
              <a:t>C. trachomatis</a:t>
            </a:r>
            <a:r>
              <a:rPr lang="en-US" dirty="0"/>
              <a:t> cases in 2006</a:t>
            </a:r>
          </a:p>
          <a:p>
            <a:pPr>
              <a:lnSpc>
                <a:spcPct val="90000"/>
              </a:lnSpc>
            </a:pPr>
            <a:r>
              <a:rPr lang="en-US" dirty="0"/>
              <a:t>Counties using other diagnostic methods (</a:t>
            </a:r>
            <a:r>
              <a:rPr lang="en-US" dirty="0" err="1"/>
              <a:t>BecktonDickinson</a:t>
            </a:r>
            <a:r>
              <a:rPr lang="en-US" dirty="0"/>
              <a:t>) still showed an increase in cases, in line with that of previous years</a:t>
            </a:r>
          </a:p>
          <a:p>
            <a:pPr>
              <a:lnSpc>
                <a:spcPct val="90000"/>
              </a:lnSpc>
            </a:pPr>
            <a:r>
              <a:rPr lang="en-US" dirty="0"/>
              <a:t>The obvious conclusion was that the NAATs was missing a subset of infections</a:t>
            </a:r>
          </a:p>
          <a:p>
            <a:pPr>
              <a:lnSpc>
                <a:spcPct val="90000"/>
              </a:lnSpc>
            </a:pPr>
            <a:endParaRPr lang="en-US" dirty="0"/>
          </a:p>
          <a:p>
            <a:pPr>
              <a:lnSpc>
                <a:spcPct val="90000"/>
              </a:lnSpc>
            </a:pPr>
            <a:r>
              <a:rPr lang="en-US" dirty="0"/>
              <a:t>Why?</a:t>
            </a:r>
          </a:p>
          <a:p>
            <a:pPr lvl="1"/>
            <a:r>
              <a:rPr lang="en-US" dirty="0"/>
              <a:t>Let’s find out using the awesome power of genomic sequencing!!!!</a:t>
            </a:r>
          </a:p>
        </p:txBody>
      </p:sp>
      <p:sp>
        <p:nvSpPr>
          <p:cNvPr id="259076" name="Rectangle 4"/>
          <p:cNvSpPr>
            <a:spLocks noChangeArrowheads="1"/>
          </p:cNvSpPr>
          <p:nvPr/>
        </p:nvSpPr>
        <p:spPr bwMode="auto">
          <a:xfrm>
            <a:off x="12239625" y="5229225"/>
            <a:ext cx="184731" cy="369332"/>
          </a:xfrm>
          <a:prstGeom prst="rect">
            <a:avLst/>
          </a:prstGeom>
          <a:noFill/>
          <a:ln w="9525">
            <a:noFill/>
            <a:miter lim="800000"/>
            <a:headEnd/>
            <a:tailEnd/>
          </a:ln>
        </p:spPr>
        <p:txBody>
          <a:bodyPr wrap="none">
            <a:prstTxWarp prst="textNoShape">
              <a:avLst/>
            </a:prstTxWarp>
            <a:spAutoFit/>
          </a:bodyPr>
          <a:lstStyle/>
          <a:p>
            <a:endParaRPr lang="en-US"/>
          </a:p>
        </p:txBody>
      </p:sp>
    </p:spTree>
    <p:extLst>
      <p:ext uri="{BB962C8B-B14F-4D97-AF65-F5344CB8AC3E}">
        <p14:creationId xmlns:p14="http://schemas.microsoft.com/office/powerpoint/2010/main" val="15454108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C10D3-D986-834E-A77A-B49A3674A540}"/>
              </a:ext>
            </a:extLst>
          </p:cNvPr>
          <p:cNvSpPr>
            <a:spLocks noGrp="1"/>
          </p:cNvSpPr>
          <p:nvPr>
            <p:ph type="title"/>
          </p:nvPr>
        </p:nvSpPr>
        <p:spPr/>
        <p:txBody>
          <a:bodyPr/>
          <a:lstStyle/>
          <a:p>
            <a:r>
              <a:rPr lang="en-US" dirty="0"/>
              <a:t>In this session, you will:</a:t>
            </a:r>
          </a:p>
        </p:txBody>
      </p:sp>
      <p:sp>
        <p:nvSpPr>
          <p:cNvPr id="3" name="Content Placeholder 2">
            <a:extLst>
              <a:ext uri="{FF2B5EF4-FFF2-40B4-BE49-F238E27FC236}">
                <a16:creationId xmlns:a16="http://schemas.microsoft.com/office/drawing/2014/main" id="{FC56F2D2-207E-6C4A-A2D2-D0BD8850D208}"/>
              </a:ext>
            </a:extLst>
          </p:cNvPr>
          <p:cNvSpPr>
            <a:spLocks noGrp="1"/>
          </p:cNvSpPr>
          <p:nvPr>
            <p:ph idx="1"/>
          </p:nvPr>
        </p:nvSpPr>
        <p:spPr/>
        <p:txBody>
          <a:bodyPr/>
          <a:lstStyle/>
          <a:p>
            <a:pPr lvl="1"/>
            <a:r>
              <a:rPr lang="en-US" sz="2800" dirty="0"/>
              <a:t>Practice short read alignment</a:t>
            </a:r>
          </a:p>
          <a:p>
            <a:pPr lvl="1"/>
            <a:endParaRPr lang="en-US" sz="2800" dirty="0"/>
          </a:p>
          <a:p>
            <a:pPr lvl="1"/>
            <a:r>
              <a:rPr lang="en-US" sz="2800" dirty="0"/>
              <a:t>View mapped reads in Artemis</a:t>
            </a:r>
          </a:p>
          <a:p>
            <a:pPr lvl="1"/>
            <a:endParaRPr lang="en-US" sz="2800" dirty="0"/>
          </a:p>
          <a:p>
            <a:pPr lvl="1"/>
            <a:r>
              <a:rPr lang="en-US" sz="2800" dirty="0"/>
              <a:t>Call and view SNPs</a:t>
            </a:r>
          </a:p>
          <a:p>
            <a:pPr lvl="1"/>
            <a:endParaRPr lang="en-US" sz="2800" dirty="0"/>
          </a:p>
          <a:p>
            <a:pPr lvl="1"/>
            <a:r>
              <a:rPr lang="en-US" sz="2800" dirty="0"/>
              <a:t>Uncover why the PCR test failed for new variant Chlamydia</a:t>
            </a:r>
          </a:p>
          <a:p>
            <a:endParaRPr lang="en-US" dirty="0"/>
          </a:p>
        </p:txBody>
      </p:sp>
    </p:spTree>
    <p:extLst>
      <p:ext uri="{BB962C8B-B14F-4D97-AF65-F5344CB8AC3E}">
        <p14:creationId xmlns:p14="http://schemas.microsoft.com/office/powerpoint/2010/main" val="4142844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823D1-B878-CA4A-ACAD-1600A862A7D6}"/>
              </a:ext>
            </a:extLst>
          </p:cNvPr>
          <p:cNvSpPr>
            <a:spLocks noGrp="1"/>
          </p:cNvSpPr>
          <p:nvPr>
            <p:ph type="title"/>
          </p:nvPr>
        </p:nvSpPr>
        <p:spPr/>
        <p:txBody>
          <a:bodyPr/>
          <a:lstStyle/>
          <a:p>
            <a:pPr algn="ctr"/>
            <a:r>
              <a:rPr lang="en-US" dirty="0"/>
              <a:t>Today’s exercise</a:t>
            </a:r>
          </a:p>
        </p:txBody>
      </p:sp>
      <p:sp>
        <p:nvSpPr>
          <p:cNvPr id="3" name="Content Placeholder 2">
            <a:extLst>
              <a:ext uri="{FF2B5EF4-FFF2-40B4-BE49-F238E27FC236}">
                <a16:creationId xmlns:a16="http://schemas.microsoft.com/office/drawing/2014/main" id="{B6B04AC3-C53B-2649-8A43-F3143EA6D11C}"/>
              </a:ext>
            </a:extLst>
          </p:cNvPr>
          <p:cNvSpPr>
            <a:spLocks noGrp="1"/>
          </p:cNvSpPr>
          <p:nvPr>
            <p:ph idx="1"/>
          </p:nvPr>
        </p:nvSpPr>
        <p:spPr/>
        <p:txBody>
          <a:bodyPr/>
          <a:lstStyle/>
          <a:p>
            <a:r>
              <a:rPr lang="en-US" dirty="0"/>
              <a:t>Mapping short read data</a:t>
            </a:r>
          </a:p>
          <a:p>
            <a:r>
              <a:rPr lang="en-US" dirty="0"/>
              <a:t>Viewing mapped data and variants in the genome using Artemis</a:t>
            </a:r>
          </a:p>
        </p:txBody>
      </p:sp>
    </p:spTree>
    <p:extLst>
      <p:ext uri="{BB962C8B-B14F-4D97-AF65-F5344CB8AC3E}">
        <p14:creationId xmlns:p14="http://schemas.microsoft.com/office/powerpoint/2010/main" val="2185002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D7378A7-997F-E241-AF87-E06D1AB07271}"/>
              </a:ext>
            </a:extLst>
          </p:cNvPr>
          <p:cNvSpPr>
            <a:spLocks noGrp="1"/>
          </p:cNvSpPr>
          <p:nvPr>
            <p:ph type="title"/>
          </p:nvPr>
        </p:nvSpPr>
        <p:spPr>
          <a:xfrm>
            <a:off x="2293790" y="392564"/>
            <a:ext cx="8229600" cy="1143000"/>
          </a:xfrm>
        </p:spPr>
        <p:txBody>
          <a:bodyPr/>
          <a:lstStyle/>
          <a:p>
            <a:r>
              <a:rPr lang="en-GB" dirty="0"/>
              <a:t>Illumina sequencing reads - </a:t>
            </a:r>
            <a:r>
              <a:rPr lang="en-GB" dirty="0" err="1"/>
              <a:t>fastq</a:t>
            </a:r>
            <a:endParaRPr lang="en-GB" dirty="0"/>
          </a:p>
        </p:txBody>
      </p:sp>
      <p:pic>
        <p:nvPicPr>
          <p:cNvPr id="5" name="Content Placeholder 4">
            <a:extLst>
              <a:ext uri="{FF2B5EF4-FFF2-40B4-BE49-F238E27FC236}">
                <a16:creationId xmlns:a16="http://schemas.microsoft.com/office/drawing/2014/main" id="{1AEDD503-F6B5-2D46-9537-996C8B6D5D8F}"/>
              </a:ext>
            </a:extLst>
          </p:cNvPr>
          <p:cNvPicPr>
            <a:picLocks noGrp="1" noChangeAspect="1"/>
          </p:cNvPicPr>
          <p:nvPr>
            <p:ph idx="1"/>
          </p:nvPr>
        </p:nvPicPr>
        <p:blipFill>
          <a:blip r:embed="rId2"/>
          <a:stretch>
            <a:fillRect/>
          </a:stretch>
        </p:blipFill>
        <p:spPr>
          <a:xfrm>
            <a:off x="2445089" y="1856785"/>
            <a:ext cx="7828463" cy="3837482"/>
          </a:xfrm>
          <a:prstGeom prst="rect">
            <a:avLst/>
          </a:prstGeom>
        </p:spPr>
      </p:pic>
      <p:sp>
        <p:nvSpPr>
          <p:cNvPr id="6" name="Rectangle 5">
            <a:extLst>
              <a:ext uri="{FF2B5EF4-FFF2-40B4-BE49-F238E27FC236}">
                <a16:creationId xmlns:a16="http://schemas.microsoft.com/office/drawing/2014/main" id="{B3C4BF43-1237-0948-9B12-FCF3243E45C9}"/>
              </a:ext>
            </a:extLst>
          </p:cNvPr>
          <p:cNvSpPr/>
          <p:nvPr/>
        </p:nvSpPr>
        <p:spPr>
          <a:xfrm>
            <a:off x="2293789" y="5824869"/>
            <a:ext cx="8551889" cy="261610"/>
          </a:xfrm>
          <a:prstGeom prst="rect">
            <a:avLst/>
          </a:prstGeom>
        </p:spPr>
        <p:txBody>
          <a:bodyPr wrap="square">
            <a:spAutoFit/>
          </a:bodyPr>
          <a:lstStyle/>
          <a:p>
            <a:r>
              <a:rPr lang="en-GB" sz="1100" dirty="0"/>
              <a:t>https://</a:t>
            </a:r>
            <a:r>
              <a:rPr lang="en-GB" sz="1100" dirty="0" err="1"/>
              <a:t>emea.illumina.com</a:t>
            </a:r>
            <a:r>
              <a:rPr lang="en-GB" sz="1100" dirty="0"/>
              <a:t>/content/dam/</a:t>
            </a:r>
            <a:r>
              <a:rPr lang="en-GB" sz="1100" dirty="0" err="1"/>
              <a:t>illumina</a:t>
            </a:r>
            <a:r>
              <a:rPr lang="en-GB" sz="1100" dirty="0"/>
              <a:t>-marketing/documents/products/</a:t>
            </a:r>
            <a:r>
              <a:rPr lang="en-GB" sz="1100" dirty="0" err="1"/>
              <a:t>illumina_sequencing_introduction.pdf</a:t>
            </a:r>
            <a:endParaRPr lang="en-GB" sz="1100" dirty="0"/>
          </a:p>
        </p:txBody>
      </p:sp>
    </p:spTree>
    <p:extLst>
      <p:ext uri="{BB962C8B-B14F-4D97-AF65-F5344CB8AC3E}">
        <p14:creationId xmlns:p14="http://schemas.microsoft.com/office/powerpoint/2010/main" val="1404990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00BA668-FF80-0D4F-985F-D2EFC551E5BD}"/>
              </a:ext>
            </a:extLst>
          </p:cNvPr>
          <p:cNvSpPr>
            <a:spLocks noGrp="1"/>
          </p:cNvSpPr>
          <p:nvPr>
            <p:ph type="title"/>
          </p:nvPr>
        </p:nvSpPr>
        <p:spPr>
          <a:xfrm>
            <a:off x="1981200" y="435275"/>
            <a:ext cx="8229600" cy="1143000"/>
          </a:xfrm>
        </p:spPr>
        <p:txBody>
          <a:bodyPr>
            <a:normAutofit/>
          </a:bodyPr>
          <a:lstStyle/>
          <a:p>
            <a:r>
              <a:rPr lang="en-GB" dirty="0"/>
              <a:t>Sequence output to Demultiplex</a:t>
            </a:r>
          </a:p>
        </p:txBody>
      </p:sp>
      <p:grpSp>
        <p:nvGrpSpPr>
          <p:cNvPr id="5" name="Group 4">
            <a:extLst>
              <a:ext uri="{FF2B5EF4-FFF2-40B4-BE49-F238E27FC236}">
                <a16:creationId xmlns:a16="http://schemas.microsoft.com/office/drawing/2014/main" id="{E2D86D0D-D00D-E84D-9CC9-E9EFD84EEB03}"/>
              </a:ext>
            </a:extLst>
          </p:cNvPr>
          <p:cNvGrpSpPr/>
          <p:nvPr/>
        </p:nvGrpSpPr>
        <p:grpSpPr>
          <a:xfrm>
            <a:off x="3537657" y="1989173"/>
            <a:ext cx="4894263" cy="3548622"/>
            <a:chOff x="1670154" y="2112742"/>
            <a:chExt cx="4894263" cy="3548622"/>
          </a:xfrm>
        </p:grpSpPr>
        <p:sp>
          <p:nvSpPr>
            <p:cNvPr id="6" name="Rectangle 6">
              <a:extLst>
                <a:ext uri="{FF2B5EF4-FFF2-40B4-BE49-F238E27FC236}">
                  <a16:creationId xmlns:a16="http://schemas.microsoft.com/office/drawing/2014/main" id="{797B785E-7DF0-6B4E-8A0C-AA315F24BFDD}"/>
                </a:ext>
              </a:extLst>
            </p:cNvPr>
            <p:cNvSpPr>
              <a:spLocks noChangeArrowheads="1"/>
            </p:cNvSpPr>
            <p:nvPr/>
          </p:nvSpPr>
          <p:spPr bwMode="auto">
            <a:xfrm>
              <a:off x="1670154" y="2513351"/>
              <a:ext cx="4800600" cy="3148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r>
                <a:rPr lang="en-US" sz="800" b="1" dirty="0">
                  <a:latin typeface="Courier" charset="0"/>
                  <a:ea typeface="ＭＳ Ｐゴシック" charset="0"/>
                  <a:cs typeface="ＭＳ Ｐゴシック" charset="0"/>
                </a:rPr>
                <a:t>@IL22_1561:1:1:1771:914</a:t>
              </a:r>
            </a:p>
            <a:p>
              <a:r>
                <a:rPr lang="en-US" sz="800" b="1" dirty="0">
                  <a:solidFill>
                    <a:srgbClr val="007E00"/>
                  </a:solidFill>
                  <a:latin typeface="Courier" charset="0"/>
                  <a:ea typeface="ＭＳ Ｐゴシック" charset="0"/>
                  <a:cs typeface="ＭＳ Ｐゴシック" charset="0"/>
                </a:rPr>
                <a:t>TTTTTTCAATACAATTTCATCTCTAATTTCAATTC</a:t>
              </a:r>
              <a:r>
                <a:rPr lang="en-US" sz="800" b="1" dirty="0">
                  <a:latin typeface="Courier" charset="0"/>
                  <a:ea typeface="ＭＳ Ｐゴシック" charset="0"/>
                  <a:cs typeface="ＭＳ Ｐゴシック" charset="0"/>
                </a:rPr>
                <a:t>A</a:t>
              </a:r>
              <a:r>
                <a:rPr lang="en-US" sz="800" b="1" dirty="0">
                  <a:solidFill>
                    <a:srgbClr val="FF0000"/>
                  </a:solidFill>
                  <a:latin typeface="Courier" charset="0"/>
                  <a:ea typeface="ＭＳ Ｐゴシック" charset="0"/>
                  <a:cs typeface="ＭＳ Ｐゴシック" charset="0"/>
                </a:rPr>
                <a:t>GCCTAA</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&gt;&gt;&gt;&gt;7&gt;&gt;&gt;&gt;&gt;&gt;&gt;&gt;&gt;&gt;&gt;&gt;&gt;&gt;&gt;&gt;&gt;&gt;&gt;:&gt;5&gt;&gt;&gt;96&gt;+&gt;&gt;7;&gt;&gt;&gt;&gt;</a:t>
              </a:r>
            </a:p>
            <a:p>
              <a:r>
                <a:rPr lang="en-US" sz="800" b="1" dirty="0">
                  <a:latin typeface="Courier" charset="0"/>
                  <a:ea typeface="ＭＳ Ｐゴシック" charset="0"/>
                  <a:cs typeface="ＭＳ Ｐゴシック" charset="0"/>
                </a:rPr>
                <a:t>@IL22_1561:1:1:1222:1105</a:t>
              </a:r>
            </a:p>
            <a:p>
              <a:r>
                <a:rPr lang="en-US" sz="800" b="1" dirty="0">
                  <a:solidFill>
                    <a:srgbClr val="007E00"/>
                  </a:solidFill>
                  <a:latin typeface="Courier" charset="0"/>
                  <a:ea typeface="ＭＳ Ｐゴシック" charset="0"/>
                  <a:cs typeface="ＭＳ Ｐゴシック" charset="0"/>
                </a:rPr>
                <a:t>ATGATATCATCTACACGGTTTAAAAATTCTGGACG</a:t>
              </a:r>
              <a:r>
                <a:rPr lang="en-US" sz="800" b="1" dirty="0">
                  <a:latin typeface="Courier" charset="0"/>
                  <a:ea typeface="ＭＳ Ｐゴシック" charset="0"/>
                  <a:cs typeface="ＭＳ Ｐゴシック" charset="0"/>
                </a:rPr>
                <a:t>G</a:t>
              </a:r>
              <a:r>
                <a:rPr lang="en-US" sz="800" b="1" dirty="0">
                  <a:solidFill>
                    <a:srgbClr val="FF0000"/>
                  </a:solidFill>
                  <a:latin typeface="Courier" charset="0"/>
                  <a:ea typeface="ＭＳ Ｐゴシック" charset="0"/>
                  <a:cs typeface="ＭＳ Ｐゴシック" charset="0"/>
                </a:rPr>
                <a:t>CTGATC</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&gt;&gt;;&gt;&gt;&gt;&gt;&gt;&gt;&gt;;&gt;&gt;&gt;&gt;&gt;55&gt;&gt;&gt;&gt;&gt;&gt;&gt;&gt;&gt;&gt;&gt;&gt;+2&gt;&gt;8&gt;&gt;&gt;&gt;&gt;57</a:t>
              </a:r>
            </a:p>
            <a:p>
              <a:r>
                <a:rPr lang="en-US" sz="800" b="1" dirty="0">
                  <a:latin typeface="Courier" charset="0"/>
                  <a:ea typeface="ＭＳ Ｐゴシック" charset="0"/>
                  <a:cs typeface="ＭＳ Ｐゴシック" charset="0"/>
                </a:rPr>
                <a:t>@IL22_1561:1:1:1438:709</a:t>
              </a:r>
            </a:p>
            <a:p>
              <a:r>
                <a:rPr lang="en-US" sz="800" b="1" dirty="0">
                  <a:solidFill>
                    <a:srgbClr val="007E00"/>
                  </a:solidFill>
                  <a:latin typeface="Courier" charset="0"/>
                  <a:ea typeface="ＭＳ Ｐゴシック" charset="0"/>
                  <a:cs typeface="ＭＳ Ｐゴシック" charset="0"/>
                </a:rPr>
                <a:t>ACACCGATGACAATAATTGTTCCAATATCTGTAAC</a:t>
              </a:r>
              <a:r>
                <a:rPr lang="en-US" sz="800" b="1" dirty="0">
                  <a:latin typeface="Courier" charset="0"/>
                  <a:ea typeface="ＭＳ Ｐゴシック" charset="0"/>
                  <a:cs typeface="ＭＳ Ｐゴシック" charset="0"/>
                </a:rPr>
                <a:t>A</a:t>
              </a:r>
              <a:r>
                <a:rPr lang="en-US" sz="800" b="1" dirty="0">
                  <a:solidFill>
                    <a:srgbClr val="FF0000"/>
                  </a:solidFill>
                  <a:latin typeface="Courier" charset="0"/>
                  <a:ea typeface="ＭＳ Ｐゴシック" charset="0"/>
                  <a:cs typeface="ＭＳ Ｐゴシック" charset="0"/>
                </a:rPr>
                <a:t>AAGCTA</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&lt;&lt;&lt;&lt;&lt;2&lt;&lt;2&lt;&lt;&lt;&lt;&lt;&lt;&lt;&lt;&lt;)'&lt;&lt;&lt;&lt;&lt;&lt;&lt;&lt;&lt;&lt;+&lt;;;7&lt;)&lt;&lt;2&lt;&lt;</a:t>
              </a:r>
            </a:p>
            <a:p>
              <a:r>
                <a:rPr lang="en-US" sz="800" b="1" dirty="0">
                  <a:latin typeface="Courier" charset="0"/>
                  <a:ea typeface="ＭＳ Ｐゴシック" charset="0"/>
                  <a:cs typeface="ＭＳ Ｐゴシック" charset="0"/>
                </a:rPr>
                <a:t>@IL22_1561:1:1:1671:1462</a:t>
              </a:r>
            </a:p>
            <a:p>
              <a:r>
                <a:rPr lang="en-US" sz="800" b="1" dirty="0">
                  <a:solidFill>
                    <a:srgbClr val="007E00"/>
                  </a:solidFill>
                  <a:latin typeface="Courier" charset="0"/>
                  <a:ea typeface="ＭＳ Ｐゴシック" charset="0"/>
                  <a:cs typeface="ＭＳ Ｐゴシック" charset="0"/>
                </a:rPr>
                <a:t>TGCAAGAACATTAGACAACGTATCTTCAATCGTTT</a:t>
              </a:r>
              <a:r>
                <a:rPr lang="en-US" sz="800" b="1" dirty="0">
                  <a:latin typeface="Courier" charset="0"/>
                  <a:ea typeface="ＭＳ Ｐゴシック" charset="0"/>
                  <a:cs typeface="ＭＳ Ｐゴシック" charset="0"/>
                </a:rPr>
                <a:t>A</a:t>
              </a:r>
              <a:r>
                <a:rPr lang="en-US" sz="800" b="1" dirty="0">
                  <a:solidFill>
                    <a:srgbClr val="FF0000"/>
                  </a:solidFill>
                  <a:latin typeface="Courier" charset="0"/>
                  <a:ea typeface="ＭＳ Ｐゴシック" charset="0"/>
                  <a:cs typeface="ＭＳ Ｐゴシック" charset="0"/>
                </a:rPr>
                <a:t>TACAAG</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&gt;&gt;7&gt;:&gt;:&gt;&gt;7&gt;&gt;7/:&gt;&gt;&gt;7/.7&gt;&gt;&gt;&gt;&gt;57&gt;&gt;0&gt;&gt;&gt;&gt;&gt;&gt;7&gt;&gt;&gt;</a:t>
              </a:r>
            </a:p>
            <a:p>
              <a:r>
                <a:rPr lang="en-US" sz="800" b="1" dirty="0">
                  <a:latin typeface="Courier" charset="0"/>
                  <a:ea typeface="ＭＳ Ｐゴシック" charset="0"/>
                  <a:cs typeface="ＭＳ Ｐゴシック" charset="0"/>
                </a:rPr>
                <a:t>@IL22_1561:1:1:1168:891</a:t>
              </a:r>
            </a:p>
            <a:p>
              <a:r>
                <a:rPr lang="en-US" sz="800" b="1" dirty="0">
                  <a:solidFill>
                    <a:srgbClr val="007E00"/>
                  </a:solidFill>
                  <a:latin typeface="Courier" charset="0"/>
                  <a:ea typeface="ＭＳ Ｐゴシック" charset="0"/>
                  <a:cs typeface="ＭＳ Ｐゴシック" charset="0"/>
                </a:rPr>
                <a:t>AATGGAAATCAAACTATAACTTCAACACTAAATGA</a:t>
              </a:r>
              <a:r>
                <a:rPr lang="en-US" sz="800" b="1" dirty="0">
                  <a:latin typeface="Courier" charset="0"/>
                  <a:ea typeface="ＭＳ Ｐゴシック" charset="0"/>
                  <a:cs typeface="ＭＳ Ｐゴシック" charset="0"/>
                </a:rPr>
                <a:t>G</a:t>
              </a:r>
              <a:r>
                <a:rPr lang="en-US" sz="800" b="1" dirty="0">
                  <a:solidFill>
                    <a:srgbClr val="FF0000"/>
                  </a:solidFill>
                  <a:latin typeface="Courier" charset="0"/>
                  <a:ea typeface="ＭＳ Ｐゴシック" charset="0"/>
                  <a:cs typeface="ＭＳ Ｐゴシック" charset="0"/>
                </a:rPr>
                <a:t>AAGCTA</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&gt;&gt;&gt;:7&gt;&gt;&gt;&gt;&gt;&gt;&gt;&gt;&gt;&gt;&gt;&gt;&gt;&gt;&gt;&gt;&gt;&gt;&gt;&gt;&gt;&gt;&gt;&gt;&gt;&gt;&gt;&gt;0&gt;&gt;&gt;&gt;&gt;&gt;&gt;&gt;</a:t>
              </a:r>
            </a:p>
            <a:p>
              <a:r>
                <a:rPr lang="en-US" sz="800" b="1" dirty="0">
                  <a:latin typeface="Courier" charset="0"/>
                  <a:ea typeface="ＭＳ Ｐゴシック" charset="0"/>
                  <a:cs typeface="ＭＳ Ｐゴシック" charset="0"/>
                </a:rPr>
                <a:t>@IL22_1561:1:1:1097:1281</a:t>
              </a:r>
            </a:p>
            <a:p>
              <a:r>
                <a:rPr lang="en-US" sz="800" b="1" dirty="0">
                  <a:solidFill>
                    <a:srgbClr val="007E00"/>
                  </a:solidFill>
                  <a:latin typeface="Courier" charset="0"/>
                  <a:ea typeface="ＭＳ Ｐゴシック" charset="0"/>
                  <a:cs typeface="ＭＳ Ｐゴシック" charset="0"/>
                </a:rPr>
                <a:t>TAAAAGTATAACTTTCCATCACCAAAGTCAGAATT</a:t>
              </a:r>
              <a:r>
                <a:rPr lang="en-US" sz="800" b="1" dirty="0">
                  <a:latin typeface="Courier" charset="0"/>
                  <a:ea typeface="ＭＳ Ｐゴシック" charset="0"/>
                  <a:cs typeface="ＭＳ Ｐゴシック" charset="0"/>
                </a:rPr>
                <a:t>T</a:t>
              </a:r>
              <a:r>
                <a:rPr lang="en-US" sz="800" b="1" dirty="0">
                  <a:solidFill>
                    <a:srgbClr val="FF0000"/>
                  </a:solidFill>
                  <a:latin typeface="Courier" charset="0"/>
                  <a:ea typeface="ＭＳ Ｐゴシック" charset="0"/>
                  <a:cs typeface="ＭＳ Ｐゴシック" charset="0"/>
                </a:rPr>
                <a:t>ACATCG</a:t>
              </a:r>
              <a:endParaRPr lang="en-US" sz="800" b="1" dirty="0">
                <a:latin typeface="Courier" charset="0"/>
                <a:ea typeface="ＭＳ Ｐゴシック" charset="0"/>
                <a:cs typeface="ＭＳ Ｐゴシック" charset="0"/>
              </a:endParaRPr>
            </a:p>
            <a:p>
              <a:r>
                <a:rPr lang="en-US" sz="800" b="1" dirty="0">
                  <a:latin typeface="Courier" charset="0"/>
                  <a:ea typeface="ＭＳ Ｐゴシック" charset="0"/>
                  <a:cs typeface="ＭＳ Ｐゴシック" charset="0"/>
                </a:rPr>
                <a:t>+</a:t>
              </a:r>
            </a:p>
            <a:p>
              <a:r>
                <a:rPr lang="en-US" sz="800" b="1" dirty="0">
                  <a:latin typeface="Courier" charset="0"/>
                  <a:ea typeface="ＭＳ Ｐゴシック" charset="0"/>
                  <a:cs typeface="ＭＳ Ｐゴシック" charset="0"/>
                </a:rPr>
                <a:t>&gt;&gt;&gt;&gt;&gt;&gt;&gt;&gt;&gt;&gt;&gt;&gt;&gt;&gt;&gt;&gt;&gt;&gt;&gt;&gt;&gt;&gt;&gt;&gt;8&gt;8&gt;&gt;&gt;&gt;&gt;&gt;&gt;&gt;&gt;&gt;&gt;&gt;&gt;&gt;&gt;</a:t>
              </a:r>
            </a:p>
            <a:p>
              <a:endParaRPr lang="en-US" sz="800" b="1" dirty="0">
                <a:latin typeface="Courier" charset="0"/>
                <a:ea typeface="ＭＳ Ｐゴシック" charset="0"/>
                <a:cs typeface="ＭＳ Ｐゴシック" charset="0"/>
              </a:endParaRPr>
            </a:p>
          </p:txBody>
        </p:sp>
        <p:sp>
          <p:nvSpPr>
            <p:cNvPr id="7" name="Rectangle 7">
              <a:extLst>
                <a:ext uri="{FF2B5EF4-FFF2-40B4-BE49-F238E27FC236}">
                  <a16:creationId xmlns:a16="http://schemas.microsoft.com/office/drawing/2014/main" id="{36A4F8F9-B42C-3449-845C-B86490BC1F4A}"/>
                </a:ext>
              </a:extLst>
            </p:cNvPr>
            <p:cNvSpPr>
              <a:spLocks noChangeArrowheads="1"/>
            </p:cNvSpPr>
            <p:nvPr/>
          </p:nvSpPr>
          <p:spPr bwMode="auto">
            <a:xfrm>
              <a:off x="5403954" y="3199151"/>
              <a:ext cx="1160463" cy="1803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en-US" sz="800" b="1">
                  <a:solidFill>
                    <a:srgbClr val="FF0000"/>
                  </a:solidFill>
                  <a:latin typeface="Courier" charset="0"/>
                  <a:ea typeface="ＭＳ Ｐゴシック" charset="0"/>
                  <a:cs typeface="ＭＳ Ｐゴシック" charset="0"/>
                </a:rPr>
                <a:t>TAG</a:t>
              </a:r>
              <a:r>
                <a:rPr lang="en-US" sz="800" b="1">
                  <a:latin typeface="Courier" charset="0"/>
                  <a:ea typeface="ＭＳ Ｐゴシック" charset="0"/>
                  <a:cs typeface="ＭＳ Ｐゴシック" charset="0"/>
                </a:rPr>
                <a:t>      </a:t>
              </a:r>
              <a:r>
                <a:rPr lang="en-US" sz="800" b="1">
                  <a:solidFill>
                    <a:srgbClr val="FF0000"/>
                  </a:solidFill>
                  <a:latin typeface="Courier" charset="0"/>
                  <a:ea typeface="ＭＳ Ｐゴシック" charset="0"/>
                  <a:cs typeface="ＭＳ Ｐゴシック" charset="0"/>
                </a:rPr>
                <a:t>Strain</a:t>
              </a:r>
              <a:endParaRPr lang="en-US" sz="800" b="1">
                <a:latin typeface="Courier" charset="0"/>
                <a:ea typeface="ＭＳ Ｐゴシック" charset="0"/>
                <a:cs typeface="ＭＳ Ｐゴシック" charset="0"/>
              </a:endParaRPr>
            </a:p>
            <a:p>
              <a:r>
                <a:rPr lang="en-US" sz="800" b="1">
                  <a:latin typeface="Courier" charset="0"/>
                  <a:ea typeface="ＭＳ Ｐゴシック" charset="0"/>
                  <a:cs typeface="ＭＳ Ｐゴシック" charset="0"/>
                </a:rPr>
                <a:t>CGTGAT   HGSA942</a:t>
              </a:r>
            </a:p>
            <a:p>
              <a:r>
                <a:rPr lang="en-US" sz="800" b="1">
                  <a:latin typeface="Courier" charset="0"/>
                  <a:ea typeface="ＭＳ Ｐゴシック" charset="0"/>
                  <a:cs typeface="ＭＳ Ｐゴシック" charset="0"/>
                </a:rPr>
                <a:t>ACATCG   3HK</a:t>
              </a:r>
            </a:p>
            <a:p>
              <a:r>
                <a:rPr lang="en-US" sz="800" b="1">
                  <a:latin typeface="Courier" charset="0"/>
                  <a:ea typeface="ＭＳ Ｐゴシック" charset="0"/>
                  <a:cs typeface="ＭＳ Ｐゴシック" charset="0"/>
                </a:rPr>
                <a:t>GCCTAA   CHI59</a:t>
              </a:r>
            </a:p>
            <a:p>
              <a:r>
                <a:rPr lang="en-US" sz="800" b="1">
                  <a:latin typeface="Courier" charset="0"/>
                  <a:ea typeface="ＭＳ Ｐゴシック" charset="0"/>
                  <a:cs typeface="ＭＳ Ｐゴシック" charset="0"/>
                </a:rPr>
                <a:t>TGGTCA   CHI61</a:t>
              </a:r>
            </a:p>
            <a:p>
              <a:r>
                <a:rPr lang="en-US" sz="800" b="1">
                  <a:latin typeface="Courier" charset="0"/>
                  <a:ea typeface="ＭＳ Ｐゴシック" charset="0"/>
                  <a:cs typeface="ＭＳ Ｐゴシック" charset="0"/>
                </a:rPr>
                <a:t>CACTGT   BK2491</a:t>
              </a:r>
            </a:p>
            <a:p>
              <a:r>
                <a:rPr lang="en-US" sz="800" b="1">
                  <a:latin typeface="Courier" charset="0"/>
                  <a:ea typeface="ＭＳ Ｐゴシック" charset="0"/>
                  <a:cs typeface="ＭＳ Ｐゴシック" charset="0"/>
                </a:rPr>
                <a:t>ATTGGC   TUR9</a:t>
              </a:r>
            </a:p>
            <a:p>
              <a:r>
                <a:rPr lang="en-US" sz="800" b="1">
                  <a:latin typeface="Courier" charset="0"/>
                  <a:ea typeface="ＭＳ Ｐゴシック" charset="0"/>
                  <a:cs typeface="ＭＳ Ｐゴシック" charset="0"/>
                </a:rPr>
                <a:t>GATCTG   HU25</a:t>
              </a:r>
            </a:p>
            <a:p>
              <a:r>
                <a:rPr lang="en-US" sz="800" b="1">
                  <a:latin typeface="Courier" charset="0"/>
                  <a:ea typeface="ＭＳ Ｐゴシック" charset="0"/>
                  <a:cs typeface="ＭＳ Ｐゴシック" charset="0"/>
                </a:rPr>
                <a:t>TCAAGT   HU109</a:t>
              </a:r>
            </a:p>
            <a:p>
              <a:r>
                <a:rPr lang="en-US" sz="800" b="1">
                  <a:latin typeface="Courier" charset="0"/>
                  <a:ea typeface="ＭＳ Ｐゴシック" charset="0"/>
                  <a:cs typeface="ＭＳ Ｐゴシック" charset="0"/>
                </a:rPr>
                <a:t>CTGATC   HSJ216</a:t>
              </a:r>
            </a:p>
            <a:p>
              <a:r>
                <a:rPr lang="en-US" sz="800" b="1">
                  <a:latin typeface="Courier" charset="0"/>
                  <a:ea typeface="ＭＳ Ｐゴシック" charset="0"/>
                  <a:cs typeface="ＭＳ Ｐゴシック" charset="0"/>
                </a:rPr>
                <a:t>AAGCTA   FFP103</a:t>
              </a:r>
            </a:p>
            <a:p>
              <a:r>
                <a:rPr lang="en-US" sz="800" b="1">
                  <a:latin typeface="Courier" charset="0"/>
                  <a:ea typeface="ＭＳ Ｐゴシック" charset="0"/>
                  <a:cs typeface="ＭＳ Ｐゴシック" charset="0"/>
                </a:rPr>
                <a:t>GTAGCC   ICP5062</a:t>
              </a:r>
            </a:p>
            <a:p>
              <a:r>
                <a:rPr lang="en-US" sz="800" b="1">
                  <a:latin typeface="Courier" charset="0"/>
                  <a:ea typeface="ＭＳ Ｐゴシック" charset="0"/>
                  <a:cs typeface="ＭＳ Ｐゴシック" charset="0"/>
                </a:rPr>
                <a:t>TACAAG   GRE4</a:t>
              </a:r>
              <a:endParaRPr lang="en-US" sz="800">
                <a:ea typeface="ＭＳ Ｐゴシック" charset="0"/>
                <a:cs typeface="ＭＳ Ｐゴシック" charset="0"/>
              </a:endParaRPr>
            </a:p>
            <a:p>
              <a:endParaRPr lang="en-US" sz="800">
                <a:ea typeface="ＭＳ Ｐゴシック" charset="0"/>
                <a:cs typeface="ＭＳ Ｐゴシック" charset="0"/>
              </a:endParaRPr>
            </a:p>
          </p:txBody>
        </p:sp>
        <p:sp>
          <p:nvSpPr>
            <p:cNvPr id="8" name="Line 10">
              <a:extLst>
                <a:ext uri="{FF2B5EF4-FFF2-40B4-BE49-F238E27FC236}">
                  <a16:creationId xmlns:a16="http://schemas.microsoft.com/office/drawing/2014/main" id="{70AE6A88-9496-FA41-A71F-9E1B352BFE57}"/>
                </a:ext>
              </a:extLst>
            </p:cNvPr>
            <p:cNvSpPr>
              <a:spLocks noChangeShapeType="1"/>
            </p:cNvSpPr>
            <p:nvPr/>
          </p:nvSpPr>
          <p:spPr bwMode="auto">
            <a:xfrm>
              <a:off x="4413354" y="2741951"/>
              <a:ext cx="1066800" cy="9144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9" name="Line 11">
              <a:extLst>
                <a:ext uri="{FF2B5EF4-FFF2-40B4-BE49-F238E27FC236}">
                  <a16:creationId xmlns:a16="http://schemas.microsoft.com/office/drawing/2014/main" id="{70E12815-CEE8-7046-863E-6F5F79EC19C6}"/>
                </a:ext>
              </a:extLst>
            </p:cNvPr>
            <p:cNvSpPr>
              <a:spLocks noChangeShapeType="1"/>
            </p:cNvSpPr>
            <p:nvPr/>
          </p:nvSpPr>
          <p:spPr bwMode="auto">
            <a:xfrm>
              <a:off x="4375254" y="3230901"/>
              <a:ext cx="1098550" cy="11811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0" name="Line 12">
              <a:extLst>
                <a:ext uri="{FF2B5EF4-FFF2-40B4-BE49-F238E27FC236}">
                  <a16:creationId xmlns:a16="http://schemas.microsoft.com/office/drawing/2014/main" id="{64D3B1BB-EC7E-F141-B962-B01B03F7EC2E}"/>
                </a:ext>
              </a:extLst>
            </p:cNvPr>
            <p:cNvSpPr>
              <a:spLocks noChangeShapeType="1"/>
            </p:cNvSpPr>
            <p:nvPr/>
          </p:nvSpPr>
          <p:spPr bwMode="auto">
            <a:xfrm>
              <a:off x="4356204" y="3700801"/>
              <a:ext cx="1104900" cy="8382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1" name="Line 13">
              <a:extLst>
                <a:ext uri="{FF2B5EF4-FFF2-40B4-BE49-F238E27FC236}">
                  <a16:creationId xmlns:a16="http://schemas.microsoft.com/office/drawing/2014/main" id="{A2015326-A71B-D144-A035-3243EBBEF7C0}"/>
                </a:ext>
              </a:extLst>
            </p:cNvPr>
            <p:cNvSpPr>
              <a:spLocks noChangeShapeType="1"/>
            </p:cNvSpPr>
            <p:nvPr/>
          </p:nvSpPr>
          <p:spPr bwMode="auto">
            <a:xfrm flipV="1">
              <a:off x="4375254" y="4526301"/>
              <a:ext cx="1079500" cy="1651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2" name="Line 14">
              <a:extLst>
                <a:ext uri="{FF2B5EF4-FFF2-40B4-BE49-F238E27FC236}">
                  <a16:creationId xmlns:a16="http://schemas.microsoft.com/office/drawing/2014/main" id="{A4372A85-64A9-604C-B711-96E94A3DA27B}"/>
                </a:ext>
              </a:extLst>
            </p:cNvPr>
            <p:cNvSpPr>
              <a:spLocks noChangeShapeType="1"/>
            </p:cNvSpPr>
            <p:nvPr/>
          </p:nvSpPr>
          <p:spPr bwMode="auto">
            <a:xfrm flipV="1">
              <a:off x="4381604" y="3554751"/>
              <a:ext cx="1085850" cy="163195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3" name="Line 15">
              <a:extLst>
                <a:ext uri="{FF2B5EF4-FFF2-40B4-BE49-F238E27FC236}">
                  <a16:creationId xmlns:a16="http://schemas.microsoft.com/office/drawing/2014/main" id="{E468C4CF-170B-4843-9002-72518C89EBA8}"/>
                </a:ext>
              </a:extLst>
            </p:cNvPr>
            <p:cNvSpPr>
              <a:spLocks noChangeShapeType="1"/>
            </p:cNvSpPr>
            <p:nvPr/>
          </p:nvSpPr>
          <p:spPr bwMode="auto">
            <a:xfrm flipH="1" flipV="1">
              <a:off x="4381604" y="4202451"/>
              <a:ext cx="1098550" cy="5588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wrap="none" anchor="ctr"/>
            <a:lstStyle/>
            <a:p>
              <a:endParaRPr lang="en-US"/>
            </a:p>
          </p:txBody>
        </p:sp>
        <p:sp>
          <p:nvSpPr>
            <p:cNvPr id="14" name="TextBox 13">
              <a:extLst>
                <a:ext uri="{FF2B5EF4-FFF2-40B4-BE49-F238E27FC236}">
                  <a16:creationId xmlns:a16="http://schemas.microsoft.com/office/drawing/2014/main" id="{94D0E0FD-941B-9142-A143-E9C3EA5D8DBC}"/>
                </a:ext>
              </a:extLst>
            </p:cNvPr>
            <p:cNvSpPr txBox="1"/>
            <p:nvPr/>
          </p:nvSpPr>
          <p:spPr>
            <a:xfrm>
              <a:off x="2260810" y="2112742"/>
              <a:ext cx="1120563" cy="369332"/>
            </a:xfrm>
            <a:prstGeom prst="rect">
              <a:avLst/>
            </a:prstGeom>
            <a:noFill/>
          </p:spPr>
          <p:txBody>
            <a:bodyPr wrap="none" rtlCol="0">
              <a:spAutoFit/>
            </a:bodyPr>
            <a:lstStyle/>
            <a:p>
              <a:r>
                <a:rPr lang="en-US" dirty="0"/>
                <a:t>FASTQ file</a:t>
              </a:r>
            </a:p>
          </p:txBody>
        </p:sp>
      </p:grpSp>
    </p:spTree>
    <p:extLst>
      <p:ext uri="{BB962C8B-B14F-4D97-AF65-F5344CB8AC3E}">
        <p14:creationId xmlns:p14="http://schemas.microsoft.com/office/powerpoint/2010/main" val="3804517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3D99C0-DBD8-7640-8EE9-793B8F4DCDE6}"/>
              </a:ext>
            </a:extLst>
          </p:cNvPr>
          <p:cNvSpPr>
            <a:spLocks noGrp="1"/>
          </p:cNvSpPr>
          <p:nvPr>
            <p:ph type="title"/>
          </p:nvPr>
        </p:nvSpPr>
        <p:spPr>
          <a:xfrm>
            <a:off x="1981200" y="398205"/>
            <a:ext cx="8229600" cy="1143000"/>
          </a:xfrm>
        </p:spPr>
        <p:txBody>
          <a:bodyPr/>
          <a:lstStyle/>
          <a:p>
            <a:pPr algn="ctr"/>
            <a:r>
              <a:rPr lang="en-GB" dirty="0"/>
              <a:t>Fastq format</a:t>
            </a:r>
          </a:p>
        </p:txBody>
      </p:sp>
      <p:sp>
        <p:nvSpPr>
          <p:cNvPr id="5" name="Rectangle 4">
            <a:extLst>
              <a:ext uri="{FF2B5EF4-FFF2-40B4-BE49-F238E27FC236}">
                <a16:creationId xmlns:a16="http://schemas.microsoft.com/office/drawing/2014/main" id="{66E0F370-69C8-9F43-8D95-D420F028A5B8}"/>
              </a:ext>
            </a:extLst>
          </p:cNvPr>
          <p:cNvSpPr/>
          <p:nvPr/>
        </p:nvSpPr>
        <p:spPr>
          <a:xfrm>
            <a:off x="2037347" y="3312085"/>
            <a:ext cx="8173453" cy="2862322"/>
          </a:xfrm>
          <a:prstGeom prst="rect">
            <a:avLst/>
          </a:prstGeom>
        </p:spPr>
        <p:txBody>
          <a:bodyPr wrap="square">
            <a:spAutoFit/>
          </a:bodyPr>
          <a:lstStyle/>
          <a:p>
            <a:r>
              <a:rPr lang="en-GB" b="1" dirty="0">
                <a:solidFill>
                  <a:schemeClr val="tx1">
                    <a:lumMod val="65000"/>
                    <a:lumOff val="35000"/>
                  </a:schemeClr>
                </a:solidFill>
                <a:latin typeface="Roboto"/>
              </a:rPr>
              <a:t>Line 1 </a:t>
            </a:r>
            <a:r>
              <a:rPr lang="en-GB" dirty="0">
                <a:solidFill>
                  <a:schemeClr val="tx1">
                    <a:lumMod val="65000"/>
                    <a:lumOff val="35000"/>
                  </a:schemeClr>
                </a:solidFill>
                <a:latin typeface="Roboto"/>
              </a:rPr>
              <a:t>begins with a '@' character and is followed by a sequence identifier and an optional description (like a FASTA title line).</a:t>
            </a:r>
          </a:p>
          <a:p>
            <a:endParaRPr lang="en-GB" dirty="0">
              <a:solidFill>
                <a:schemeClr val="tx1">
                  <a:lumMod val="65000"/>
                  <a:lumOff val="35000"/>
                </a:schemeClr>
              </a:solidFill>
              <a:latin typeface="Roboto"/>
            </a:endParaRPr>
          </a:p>
          <a:p>
            <a:r>
              <a:rPr lang="en-GB" b="1" dirty="0">
                <a:solidFill>
                  <a:schemeClr val="tx1">
                    <a:lumMod val="65000"/>
                    <a:lumOff val="35000"/>
                  </a:schemeClr>
                </a:solidFill>
                <a:latin typeface="Roboto"/>
              </a:rPr>
              <a:t>Line 2 </a:t>
            </a:r>
            <a:r>
              <a:rPr lang="en-GB" dirty="0">
                <a:solidFill>
                  <a:schemeClr val="tx1">
                    <a:lumMod val="65000"/>
                    <a:lumOff val="35000"/>
                  </a:schemeClr>
                </a:solidFill>
                <a:latin typeface="Roboto"/>
              </a:rPr>
              <a:t>is the raw sequence letters.</a:t>
            </a:r>
          </a:p>
          <a:p>
            <a:endParaRPr lang="en-GB" dirty="0">
              <a:solidFill>
                <a:schemeClr val="tx1">
                  <a:lumMod val="65000"/>
                  <a:lumOff val="35000"/>
                </a:schemeClr>
              </a:solidFill>
              <a:latin typeface="Roboto"/>
            </a:endParaRPr>
          </a:p>
          <a:p>
            <a:r>
              <a:rPr lang="en-GB" b="1" dirty="0">
                <a:solidFill>
                  <a:schemeClr val="tx1">
                    <a:lumMod val="65000"/>
                    <a:lumOff val="35000"/>
                  </a:schemeClr>
                </a:solidFill>
                <a:latin typeface="Roboto"/>
              </a:rPr>
              <a:t>Line 3 </a:t>
            </a:r>
            <a:r>
              <a:rPr lang="en-GB" dirty="0">
                <a:solidFill>
                  <a:schemeClr val="tx1">
                    <a:lumMod val="65000"/>
                    <a:lumOff val="35000"/>
                  </a:schemeClr>
                </a:solidFill>
                <a:latin typeface="Roboto"/>
              </a:rPr>
              <a:t>begins with a '+' character and is optionally followed by the same sequence identifier (and any description) again.</a:t>
            </a:r>
          </a:p>
          <a:p>
            <a:endParaRPr lang="en-GB" dirty="0">
              <a:solidFill>
                <a:schemeClr val="tx1">
                  <a:lumMod val="65000"/>
                  <a:lumOff val="35000"/>
                </a:schemeClr>
              </a:solidFill>
              <a:latin typeface="Roboto"/>
            </a:endParaRPr>
          </a:p>
          <a:p>
            <a:r>
              <a:rPr lang="en-GB" b="1" dirty="0">
                <a:solidFill>
                  <a:schemeClr val="tx1">
                    <a:lumMod val="65000"/>
                    <a:lumOff val="35000"/>
                  </a:schemeClr>
                </a:solidFill>
                <a:latin typeface="Roboto"/>
              </a:rPr>
              <a:t>Line 4 </a:t>
            </a:r>
            <a:r>
              <a:rPr lang="en-GB" dirty="0">
                <a:solidFill>
                  <a:schemeClr val="tx1">
                    <a:lumMod val="65000"/>
                    <a:lumOff val="35000"/>
                  </a:schemeClr>
                </a:solidFill>
                <a:latin typeface="Roboto"/>
              </a:rPr>
              <a:t>encodes the quality values for the sequence in Line 2, and must contain the same number of symbols as letters in the sequence.</a:t>
            </a:r>
            <a:endParaRPr lang="en-GB" b="0" i="0" dirty="0">
              <a:solidFill>
                <a:schemeClr val="tx1">
                  <a:lumMod val="65000"/>
                  <a:lumOff val="35000"/>
                </a:schemeClr>
              </a:solidFill>
              <a:effectLst/>
              <a:latin typeface="Roboto"/>
            </a:endParaRPr>
          </a:p>
        </p:txBody>
      </p:sp>
      <p:grpSp>
        <p:nvGrpSpPr>
          <p:cNvPr id="6" name="Group 5">
            <a:extLst>
              <a:ext uri="{FF2B5EF4-FFF2-40B4-BE49-F238E27FC236}">
                <a16:creationId xmlns:a16="http://schemas.microsoft.com/office/drawing/2014/main" id="{584470E8-8F9B-7A40-8858-1E2C48AE9DAC}"/>
              </a:ext>
            </a:extLst>
          </p:cNvPr>
          <p:cNvGrpSpPr/>
          <p:nvPr/>
        </p:nvGrpSpPr>
        <p:grpSpPr>
          <a:xfrm>
            <a:off x="2342148" y="1792756"/>
            <a:ext cx="7868652" cy="1267778"/>
            <a:chOff x="601579" y="1467855"/>
            <a:chExt cx="7868652" cy="1267778"/>
          </a:xfrm>
        </p:grpSpPr>
        <p:grpSp>
          <p:nvGrpSpPr>
            <p:cNvPr id="7" name="Group 6">
              <a:extLst>
                <a:ext uri="{FF2B5EF4-FFF2-40B4-BE49-F238E27FC236}">
                  <a16:creationId xmlns:a16="http://schemas.microsoft.com/office/drawing/2014/main" id="{BA078B7F-E392-234A-9813-768C547A7879}"/>
                </a:ext>
              </a:extLst>
            </p:cNvPr>
            <p:cNvGrpSpPr/>
            <p:nvPr/>
          </p:nvGrpSpPr>
          <p:grpSpPr>
            <a:xfrm>
              <a:off x="601579" y="1535304"/>
              <a:ext cx="7868652" cy="1200329"/>
              <a:chOff x="601579" y="1535304"/>
              <a:chExt cx="7868652" cy="1200329"/>
            </a:xfrm>
          </p:grpSpPr>
          <p:sp>
            <p:nvSpPr>
              <p:cNvPr id="9" name="Rectangle 8">
                <a:extLst>
                  <a:ext uri="{FF2B5EF4-FFF2-40B4-BE49-F238E27FC236}">
                    <a16:creationId xmlns:a16="http://schemas.microsoft.com/office/drawing/2014/main" id="{5DA21831-32BF-FD40-9E6C-0E6AE1D38BA7}"/>
                  </a:ext>
                </a:extLst>
              </p:cNvPr>
              <p:cNvSpPr/>
              <p:nvPr/>
            </p:nvSpPr>
            <p:spPr>
              <a:xfrm>
                <a:off x="922420" y="1535304"/>
                <a:ext cx="7547811" cy="1200329"/>
              </a:xfrm>
              <a:prstGeom prst="rect">
                <a:avLst/>
              </a:prstGeom>
              <a:solidFill>
                <a:schemeClr val="tx1"/>
              </a:solidFill>
            </p:spPr>
            <p:txBody>
              <a:bodyPr wrap="square">
                <a:spAutoFit/>
              </a:bodyPr>
              <a:lstStyle/>
              <a:p>
                <a:r>
                  <a:rPr lang="en-GB" dirty="0">
                    <a:solidFill>
                      <a:schemeClr val="bg1"/>
                    </a:solidFill>
                  </a:rPr>
                  <a:t>@SEQ_ID GATTTGGGGTTCAAAGCAGTATCGATCAAATAGTAAATCCATTTGTTCAACTCACAGTTT + </a:t>
                </a:r>
              </a:p>
              <a:p>
                <a:r>
                  <a:rPr lang="en-GB" dirty="0">
                    <a:solidFill>
                      <a:schemeClr val="bg1"/>
                    </a:solidFill>
                  </a:rPr>
                  <a:t>!''*((((***+))%%%++)(%%%%).1***-+*''))**55CCF&gt;&gt;&gt;&gt;&gt;&gt;CCCCCCC65</a:t>
                </a:r>
                <a:endParaRPr lang="en-US" dirty="0">
                  <a:solidFill>
                    <a:schemeClr val="bg1"/>
                  </a:solidFill>
                </a:endParaRPr>
              </a:p>
            </p:txBody>
          </p:sp>
          <p:sp>
            <p:nvSpPr>
              <p:cNvPr id="10" name="TextBox 9">
                <a:extLst>
                  <a:ext uri="{FF2B5EF4-FFF2-40B4-BE49-F238E27FC236}">
                    <a16:creationId xmlns:a16="http://schemas.microsoft.com/office/drawing/2014/main" id="{AE426FC8-2EC5-4145-B603-FC4F7993F674}"/>
                  </a:ext>
                </a:extLst>
              </p:cNvPr>
              <p:cNvSpPr txBox="1"/>
              <p:nvPr/>
            </p:nvSpPr>
            <p:spPr>
              <a:xfrm>
                <a:off x="625641" y="1780673"/>
                <a:ext cx="301686" cy="369332"/>
              </a:xfrm>
              <a:prstGeom prst="rect">
                <a:avLst/>
              </a:prstGeom>
              <a:noFill/>
            </p:spPr>
            <p:txBody>
              <a:bodyPr wrap="none" rtlCol="0">
                <a:spAutoFit/>
              </a:bodyPr>
              <a:lstStyle/>
              <a:p>
                <a:r>
                  <a:rPr lang="en-US" b="1" dirty="0"/>
                  <a:t>2</a:t>
                </a:r>
              </a:p>
            </p:txBody>
          </p:sp>
          <p:sp>
            <p:nvSpPr>
              <p:cNvPr id="11" name="TextBox 10">
                <a:extLst>
                  <a:ext uri="{FF2B5EF4-FFF2-40B4-BE49-F238E27FC236}">
                    <a16:creationId xmlns:a16="http://schemas.microsoft.com/office/drawing/2014/main" id="{54BC8518-B52A-DE4E-AD27-D69DCC4DF7F6}"/>
                  </a:ext>
                </a:extLst>
              </p:cNvPr>
              <p:cNvSpPr txBox="1"/>
              <p:nvPr/>
            </p:nvSpPr>
            <p:spPr>
              <a:xfrm>
                <a:off x="617621" y="2061409"/>
                <a:ext cx="301686" cy="369332"/>
              </a:xfrm>
              <a:prstGeom prst="rect">
                <a:avLst/>
              </a:prstGeom>
              <a:noFill/>
            </p:spPr>
            <p:txBody>
              <a:bodyPr wrap="none" rtlCol="0">
                <a:spAutoFit/>
              </a:bodyPr>
              <a:lstStyle/>
              <a:p>
                <a:r>
                  <a:rPr lang="en-US" b="1" dirty="0"/>
                  <a:t>3</a:t>
                </a:r>
              </a:p>
            </p:txBody>
          </p:sp>
          <p:sp>
            <p:nvSpPr>
              <p:cNvPr id="12" name="TextBox 11">
                <a:extLst>
                  <a:ext uri="{FF2B5EF4-FFF2-40B4-BE49-F238E27FC236}">
                    <a16:creationId xmlns:a16="http://schemas.microsoft.com/office/drawing/2014/main" id="{FC920159-B7C2-244B-9F39-3617198C92EC}"/>
                  </a:ext>
                </a:extLst>
              </p:cNvPr>
              <p:cNvSpPr txBox="1"/>
              <p:nvPr/>
            </p:nvSpPr>
            <p:spPr>
              <a:xfrm>
                <a:off x="601579" y="2366210"/>
                <a:ext cx="301686" cy="369332"/>
              </a:xfrm>
              <a:prstGeom prst="rect">
                <a:avLst/>
              </a:prstGeom>
              <a:noFill/>
            </p:spPr>
            <p:txBody>
              <a:bodyPr wrap="none" rtlCol="0">
                <a:spAutoFit/>
              </a:bodyPr>
              <a:lstStyle/>
              <a:p>
                <a:r>
                  <a:rPr lang="en-US" b="1" dirty="0"/>
                  <a:t>4</a:t>
                </a:r>
              </a:p>
            </p:txBody>
          </p:sp>
        </p:grpSp>
        <p:sp>
          <p:nvSpPr>
            <p:cNvPr id="8" name="TextBox 7">
              <a:extLst>
                <a:ext uri="{FF2B5EF4-FFF2-40B4-BE49-F238E27FC236}">
                  <a16:creationId xmlns:a16="http://schemas.microsoft.com/office/drawing/2014/main" id="{9F430543-67C5-6B42-99E5-E8912473AF37}"/>
                </a:ext>
              </a:extLst>
            </p:cNvPr>
            <p:cNvSpPr txBox="1"/>
            <p:nvPr/>
          </p:nvSpPr>
          <p:spPr>
            <a:xfrm>
              <a:off x="633663" y="1467855"/>
              <a:ext cx="301686" cy="369332"/>
            </a:xfrm>
            <a:prstGeom prst="rect">
              <a:avLst/>
            </a:prstGeom>
            <a:noFill/>
          </p:spPr>
          <p:txBody>
            <a:bodyPr wrap="none" rtlCol="0">
              <a:spAutoFit/>
            </a:bodyPr>
            <a:lstStyle/>
            <a:p>
              <a:r>
                <a:rPr lang="en-US" b="1" dirty="0"/>
                <a:t>1</a:t>
              </a:r>
            </a:p>
          </p:txBody>
        </p:sp>
      </p:grpSp>
    </p:spTree>
    <p:extLst>
      <p:ext uri="{BB962C8B-B14F-4D97-AF65-F5344CB8AC3E}">
        <p14:creationId xmlns:p14="http://schemas.microsoft.com/office/powerpoint/2010/main" val="3724643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7411079-8A73-A542-B8F0-3EEFD893F0F8}"/>
              </a:ext>
            </a:extLst>
          </p:cNvPr>
          <p:cNvSpPr>
            <a:spLocks noGrp="1"/>
          </p:cNvSpPr>
          <p:nvPr>
            <p:ph type="title"/>
          </p:nvPr>
        </p:nvSpPr>
        <p:spPr>
          <a:xfrm>
            <a:off x="1981200" y="410563"/>
            <a:ext cx="8229600" cy="1143000"/>
          </a:xfrm>
        </p:spPr>
        <p:txBody>
          <a:bodyPr/>
          <a:lstStyle/>
          <a:p>
            <a:r>
              <a:rPr lang="en-GB" dirty="0"/>
              <a:t>Fastq quality score/</a:t>
            </a:r>
            <a:r>
              <a:rPr lang="en-GB" dirty="0" err="1"/>
              <a:t>Phred</a:t>
            </a:r>
            <a:r>
              <a:rPr lang="en-GB" dirty="0"/>
              <a:t> score  </a:t>
            </a:r>
          </a:p>
        </p:txBody>
      </p:sp>
      <p:pic>
        <p:nvPicPr>
          <p:cNvPr id="5" name="Picture 4">
            <a:extLst>
              <a:ext uri="{FF2B5EF4-FFF2-40B4-BE49-F238E27FC236}">
                <a16:creationId xmlns:a16="http://schemas.microsoft.com/office/drawing/2014/main" id="{FAD15754-0779-E34B-AEC7-4A066C459BC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591756" y="1904762"/>
            <a:ext cx="7276906" cy="3347014"/>
          </a:xfrm>
          <a:prstGeom prst="rect">
            <a:avLst/>
          </a:prstGeom>
        </p:spPr>
      </p:pic>
      <p:sp>
        <p:nvSpPr>
          <p:cNvPr id="6" name="TextBox 5">
            <a:extLst>
              <a:ext uri="{FF2B5EF4-FFF2-40B4-BE49-F238E27FC236}">
                <a16:creationId xmlns:a16="http://schemas.microsoft.com/office/drawing/2014/main" id="{9060477A-6AF2-4C49-A053-6DFE3D64F118}"/>
              </a:ext>
            </a:extLst>
          </p:cNvPr>
          <p:cNvSpPr txBox="1"/>
          <p:nvPr/>
        </p:nvSpPr>
        <p:spPr>
          <a:xfrm>
            <a:off x="2107434" y="5251776"/>
            <a:ext cx="7761228" cy="830997"/>
          </a:xfrm>
          <a:prstGeom prst="rect">
            <a:avLst/>
          </a:prstGeom>
          <a:noFill/>
        </p:spPr>
        <p:txBody>
          <a:bodyPr wrap="none" rtlCol="0">
            <a:spAutoFit/>
          </a:bodyPr>
          <a:lstStyle/>
          <a:p>
            <a:pPr algn="ctr"/>
            <a:r>
              <a:rPr lang="en-GB" sz="2400" dirty="0">
                <a:solidFill>
                  <a:schemeClr val="tx1">
                    <a:lumMod val="65000"/>
                    <a:lumOff val="35000"/>
                  </a:schemeClr>
                </a:solidFill>
              </a:rPr>
              <a:t>The quality (Q), also called </a:t>
            </a:r>
            <a:r>
              <a:rPr lang="en-GB" sz="2400" dirty="0" err="1">
                <a:solidFill>
                  <a:schemeClr val="tx1">
                    <a:lumMod val="65000"/>
                    <a:lumOff val="35000"/>
                  </a:schemeClr>
                </a:solidFill>
              </a:rPr>
              <a:t>phred</a:t>
            </a:r>
            <a:r>
              <a:rPr lang="en-GB" sz="2400" dirty="0">
                <a:solidFill>
                  <a:schemeClr val="tx1">
                    <a:lumMod val="65000"/>
                    <a:lumOff val="35000"/>
                  </a:schemeClr>
                </a:solidFill>
              </a:rPr>
              <a:t> score, is the probability (P) </a:t>
            </a:r>
          </a:p>
          <a:p>
            <a:pPr algn="ctr"/>
            <a:r>
              <a:rPr lang="en-GB" sz="2400" dirty="0">
                <a:solidFill>
                  <a:schemeClr val="tx1">
                    <a:lumMod val="65000"/>
                    <a:lumOff val="35000"/>
                  </a:schemeClr>
                </a:solidFill>
              </a:rPr>
              <a:t>that the corresponding </a:t>
            </a:r>
            <a:r>
              <a:rPr lang="en-GB" sz="2400" dirty="0" err="1">
                <a:solidFill>
                  <a:schemeClr val="tx1">
                    <a:lumMod val="65000"/>
                    <a:lumOff val="35000"/>
                  </a:schemeClr>
                </a:solidFill>
              </a:rPr>
              <a:t>basecall</a:t>
            </a:r>
            <a:r>
              <a:rPr lang="en-GB" sz="2400" dirty="0">
                <a:solidFill>
                  <a:schemeClr val="tx1">
                    <a:lumMod val="65000"/>
                    <a:lumOff val="35000"/>
                  </a:schemeClr>
                </a:solidFill>
              </a:rPr>
              <a:t> is incorrect.</a:t>
            </a:r>
            <a:endParaRPr lang="en-US" sz="2400" dirty="0">
              <a:solidFill>
                <a:schemeClr val="tx1">
                  <a:lumMod val="65000"/>
                  <a:lumOff val="35000"/>
                </a:schemeClr>
              </a:solidFill>
            </a:endParaRPr>
          </a:p>
        </p:txBody>
      </p:sp>
    </p:spTree>
    <p:extLst>
      <p:ext uri="{BB962C8B-B14F-4D97-AF65-F5344CB8AC3E}">
        <p14:creationId xmlns:p14="http://schemas.microsoft.com/office/powerpoint/2010/main" val="1074482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A4232C-ED5F-A146-96C6-B35147AAF100}"/>
              </a:ext>
            </a:extLst>
          </p:cNvPr>
          <p:cNvSpPr>
            <a:spLocks noGrp="1"/>
          </p:cNvSpPr>
          <p:nvPr>
            <p:ph type="title"/>
          </p:nvPr>
        </p:nvSpPr>
        <p:spPr>
          <a:xfrm>
            <a:off x="1758846" y="447632"/>
            <a:ext cx="8229600" cy="1143000"/>
          </a:xfrm>
        </p:spPr>
        <p:txBody>
          <a:bodyPr/>
          <a:lstStyle/>
          <a:p>
            <a:pPr algn="ctr"/>
            <a:r>
              <a:rPr lang="en-GB" dirty="0" err="1"/>
              <a:t>Fastq</a:t>
            </a:r>
            <a:r>
              <a:rPr lang="en-GB" dirty="0"/>
              <a:t> </a:t>
            </a:r>
            <a:r>
              <a:rPr lang="en-GB" dirty="0">
                <a:solidFill>
                  <a:srgbClr val="7030A0"/>
                </a:solidFill>
              </a:rPr>
              <a:t>Q</a:t>
            </a:r>
            <a:r>
              <a:rPr lang="en-GB" dirty="0"/>
              <a:t>uality </a:t>
            </a:r>
            <a:r>
              <a:rPr lang="en-GB" dirty="0">
                <a:solidFill>
                  <a:srgbClr val="7030A0"/>
                </a:solidFill>
              </a:rPr>
              <a:t>C</a:t>
            </a:r>
            <a:r>
              <a:rPr lang="en-GB" dirty="0"/>
              <a:t>heck made easy!</a:t>
            </a:r>
          </a:p>
        </p:txBody>
      </p:sp>
      <p:grpSp>
        <p:nvGrpSpPr>
          <p:cNvPr id="5" name="Group 4">
            <a:extLst>
              <a:ext uri="{FF2B5EF4-FFF2-40B4-BE49-F238E27FC236}">
                <a16:creationId xmlns:a16="http://schemas.microsoft.com/office/drawing/2014/main" id="{FDD0731A-B0CE-CD40-A1A3-C5A8C4612C3B}"/>
              </a:ext>
            </a:extLst>
          </p:cNvPr>
          <p:cNvGrpSpPr/>
          <p:nvPr/>
        </p:nvGrpSpPr>
        <p:grpSpPr>
          <a:xfrm>
            <a:off x="1511508" y="1724500"/>
            <a:ext cx="4257207" cy="3863734"/>
            <a:chOff x="209862" y="1551506"/>
            <a:chExt cx="4257207" cy="3863734"/>
          </a:xfrm>
        </p:grpSpPr>
        <p:pic>
          <p:nvPicPr>
            <p:cNvPr id="6" name="Picture 4">
              <a:extLst>
                <a:ext uri="{FF2B5EF4-FFF2-40B4-BE49-F238E27FC236}">
                  <a16:creationId xmlns:a16="http://schemas.microsoft.com/office/drawing/2014/main" id="{6AAC5162-DE06-9A46-A4E6-F65937483010}"/>
                </a:ext>
              </a:extLst>
            </p:cNvPr>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209862" y="2300808"/>
              <a:ext cx="4257207" cy="3114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5FED91D8-C5D5-054D-93EF-8244D24458C9}"/>
                </a:ext>
              </a:extLst>
            </p:cNvPr>
            <p:cNvSpPr txBox="1"/>
            <p:nvPr/>
          </p:nvSpPr>
          <p:spPr>
            <a:xfrm>
              <a:off x="1394085" y="1678898"/>
              <a:ext cx="2053653" cy="523220"/>
            </a:xfrm>
            <a:prstGeom prst="rect">
              <a:avLst/>
            </a:prstGeom>
            <a:noFill/>
          </p:spPr>
          <p:txBody>
            <a:bodyPr wrap="square" rtlCol="0">
              <a:spAutoFit/>
            </a:bodyPr>
            <a:lstStyle/>
            <a:p>
              <a:r>
                <a:rPr lang="en-GB" sz="2800" dirty="0">
                  <a:solidFill>
                    <a:srgbClr val="00B050"/>
                  </a:solidFill>
                </a:rPr>
                <a:t>Good </a:t>
              </a:r>
            </a:p>
          </p:txBody>
        </p:sp>
        <p:pic>
          <p:nvPicPr>
            <p:cNvPr id="8" name="Picture 7">
              <a:extLst>
                <a:ext uri="{FF2B5EF4-FFF2-40B4-BE49-F238E27FC236}">
                  <a16:creationId xmlns:a16="http://schemas.microsoft.com/office/drawing/2014/main" id="{531E19D9-3B0D-C840-945F-52910FC1639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12871" y="1551506"/>
              <a:ext cx="699957" cy="699957"/>
            </a:xfrm>
            <a:prstGeom prst="rect">
              <a:avLst/>
            </a:prstGeom>
          </p:spPr>
        </p:pic>
      </p:grpSp>
      <p:grpSp>
        <p:nvGrpSpPr>
          <p:cNvPr id="9" name="Group 8">
            <a:extLst>
              <a:ext uri="{FF2B5EF4-FFF2-40B4-BE49-F238E27FC236}">
                <a16:creationId xmlns:a16="http://schemas.microsoft.com/office/drawing/2014/main" id="{C291B073-EF35-8440-B96B-322D8FE4F15C}"/>
              </a:ext>
            </a:extLst>
          </p:cNvPr>
          <p:cNvGrpSpPr/>
          <p:nvPr/>
        </p:nvGrpSpPr>
        <p:grpSpPr>
          <a:xfrm>
            <a:off x="6096000" y="1724500"/>
            <a:ext cx="4354776" cy="3863734"/>
            <a:chOff x="4794354" y="1551506"/>
            <a:chExt cx="4354776" cy="3863734"/>
          </a:xfrm>
        </p:grpSpPr>
        <p:pic>
          <p:nvPicPr>
            <p:cNvPr id="10" name="Picture 2">
              <a:extLst>
                <a:ext uri="{FF2B5EF4-FFF2-40B4-BE49-F238E27FC236}">
                  <a16:creationId xmlns:a16="http://schemas.microsoft.com/office/drawing/2014/main" id="{150D8B01-A0D0-DD44-83ED-91894290589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bwMode="auto">
            <a:xfrm>
              <a:off x="4794354" y="2300808"/>
              <a:ext cx="4354776" cy="3114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EB5774DA-8181-BD45-ABF9-F5FCCC6F8AB7}"/>
                </a:ext>
              </a:extLst>
            </p:cNvPr>
            <p:cNvSpPr txBox="1"/>
            <p:nvPr/>
          </p:nvSpPr>
          <p:spPr>
            <a:xfrm>
              <a:off x="6633147" y="1704537"/>
              <a:ext cx="2053653" cy="523220"/>
            </a:xfrm>
            <a:prstGeom prst="rect">
              <a:avLst/>
            </a:prstGeom>
            <a:noFill/>
          </p:spPr>
          <p:txBody>
            <a:bodyPr wrap="square" rtlCol="0">
              <a:spAutoFit/>
            </a:bodyPr>
            <a:lstStyle/>
            <a:p>
              <a:r>
                <a:rPr lang="en-GB" sz="2800" dirty="0">
                  <a:solidFill>
                    <a:srgbClr val="FF0000"/>
                  </a:solidFill>
                </a:rPr>
                <a:t>Bad </a:t>
              </a:r>
            </a:p>
          </p:txBody>
        </p:sp>
        <p:pic>
          <p:nvPicPr>
            <p:cNvPr id="12" name="Picture 11">
              <a:extLst>
                <a:ext uri="{FF2B5EF4-FFF2-40B4-BE49-F238E27FC236}">
                  <a16:creationId xmlns:a16="http://schemas.microsoft.com/office/drawing/2014/main" id="{C6C9A424-4EDA-EF45-8B07-2D4A6FFDDD1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667469" y="1551506"/>
              <a:ext cx="701530" cy="701530"/>
            </a:xfrm>
            <a:prstGeom prst="rect">
              <a:avLst/>
            </a:prstGeom>
          </p:spPr>
        </p:pic>
      </p:grpSp>
      <p:sp>
        <p:nvSpPr>
          <p:cNvPr id="13" name="TextBox 12">
            <a:extLst>
              <a:ext uri="{FF2B5EF4-FFF2-40B4-BE49-F238E27FC236}">
                <a16:creationId xmlns:a16="http://schemas.microsoft.com/office/drawing/2014/main" id="{24768780-C045-924F-9D61-D728197B5180}"/>
              </a:ext>
            </a:extLst>
          </p:cNvPr>
          <p:cNvSpPr txBox="1"/>
          <p:nvPr/>
        </p:nvSpPr>
        <p:spPr>
          <a:xfrm>
            <a:off x="1511508" y="5771154"/>
            <a:ext cx="5941627" cy="369332"/>
          </a:xfrm>
          <a:prstGeom prst="rect">
            <a:avLst/>
          </a:prstGeom>
          <a:noFill/>
        </p:spPr>
        <p:txBody>
          <a:bodyPr wrap="none" rtlCol="0">
            <a:spAutoFit/>
          </a:bodyPr>
          <a:lstStyle/>
          <a:p>
            <a:r>
              <a:rPr lang="en-US" dirty="0"/>
              <a:t>https://</a:t>
            </a:r>
            <a:r>
              <a:rPr lang="en-US" dirty="0" err="1"/>
              <a:t>www.bioinformatics.babraham.ac.uk</a:t>
            </a:r>
            <a:r>
              <a:rPr lang="en-US" dirty="0"/>
              <a:t>/projects/</a:t>
            </a:r>
            <a:r>
              <a:rPr lang="en-US" dirty="0" err="1"/>
              <a:t>fastqc</a:t>
            </a:r>
            <a:r>
              <a:rPr lang="en-US" dirty="0"/>
              <a:t>/</a:t>
            </a:r>
          </a:p>
        </p:txBody>
      </p:sp>
    </p:spTree>
    <p:extLst>
      <p:ext uri="{BB962C8B-B14F-4D97-AF65-F5344CB8AC3E}">
        <p14:creationId xmlns:p14="http://schemas.microsoft.com/office/powerpoint/2010/main" val="57378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C2192CA-AFEE-4245-AAE0-E0BC09D6A56F}"/>
              </a:ext>
            </a:extLst>
          </p:cNvPr>
          <p:cNvSpPr>
            <a:spLocks noGrp="1"/>
          </p:cNvSpPr>
          <p:nvPr>
            <p:ph type="title"/>
          </p:nvPr>
        </p:nvSpPr>
        <p:spPr>
          <a:xfrm>
            <a:off x="2225899" y="531643"/>
            <a:ext cx="8229600" cy="614362"/>
          </a:xfrm>
        </p:spPr>
        <p:txBody>
          <a:bodyPr>
            <a:normAutofit fontScale="90000"/>
          </a:bodyPr>
          <a:lstStyle/>
          <a:p>
            <a:r>
              <a:rPr lang="en-US" dirty="0"/>
              <a:t>Mapping Illumina sequence data</a:t>
            </a:r>
          </a:p>
        </p:txBody>
      </p:sp>
      <p:sp>
        <p:nvSpPr>
          <p:cNvPr id="5" name="Rectangle 4">
            <a:extLst>
              <a:ext uri="{FF2B5EF4-FFF2-40B4-BE49-F238E27FC236}">
                <a16:creationId xmlns:a16="http://schemas.microsoft.com/office/drawing/2014/main" id="{4BA89A25-CE79-4246-998D-7C69EA7A41C3}"/>
              </a:ext>
            </a:extLst>
          </p:cNvPr>
          <p:cNvSpPr/>
          <p:nvPr/>
        </p:nvSpPr>
        <p:spPr>
          <a:xfrm>
            <a:off x="2067724" y="1830631"/>
            <a:ext cx="3065905" cy="2554545"/>
          </a:xfrm>
          <a:prstGeom prst="rect">
            <a:avLst/>
          </a:prstGeom>
        </p:spPr>
        <p:txBody>
          <a:bodyPr wrap="square">
            <a:spAutoFit/>
          </a:bodyPr>
          <a:lstStyle/>
          <a:p>
            <a:r>
              <a:rPr lang="en-US" sz="1000" dirty="0"/>
              <a:t>@IL24_5151:3:1:1553:916#9/1</a:t>
            </a:r>
          </a:p>
          <a:p>
            <a:r>
              <a:rPr lang="en-US" sz="1000" dirty="0"/>
              <a:t>NAAACTACTTACACCCACTCAGGACACCAGGGACATCATTGCTGACGCCACGGCCTCACAGTGCTGAGCTGATGAT</a:t>
            </a:r>
          </a:p>
          <a:p>
            <a:r>
              <a:rPr lang="en-US" sz="1000" dirty="0"/>
              <a:t>+</a:t>
            </a:r>
          </a:p>
          <a:p>
            <a:r>
              <a:rPr lang="en-US" sz="1000" dirty="0"/>
              <a:t>$705291596=&gt;&gt;&gt;&gt;&gt;=&gt;=&gt;=&gt;==&gt;&gt;===&gt;535:6=&gt;=&gt;&gt;&gt;=&gt;==5:;318656:===991/1,-0,0015204.1</a:t>
            </a:r>
          </a:p>
          <a:p>
            <a:r>
              <a:rPr lang="en-US" sz="1000" dirty="0"/>
              <a:t>@IL24_5151:3:1:2173:904#9/1</a:t>
            </a:r>
          </a:p>
          <a:p>
            <a:r>
              <a:rPr lang="en-US" sz="1000" dirty="0"/>
              <a:t>NTTTTAACCGTACTTTCACCAGGATTATCGCAGGCGGATTCCTGGTGATTAATTTCAAAAAATAGCGTTTAATCCA</a:t>
            </a:r>
          </a:p>
          <a:p>
            <a:r>
              <a:rPr lang="en-US" sz="1000" dirty="0"/>
              <a:t>+</a:t>
            </a:r>
          </a:p>
          <a:p>
            <a:r>
              <a:rPr lang="en-US" sz="1000" dirty="0"/>
              <a:t>$948883999&gt;==&gt;&gt;&gt;&gt;=&gt;&gt;=&gt;&gt;9&gt;&gt;&gt;==&gt;===&gt;=&gt;==&gt;&gt;:;:::===&gt;=55:88&gt;==&gt;9:0;;:===&gt;&gt;==&gt;&gt;&gt;5</a:t>
            </a:r>
          </a:p>
          <a:p>
            <a:r>
              <a:rPr lang="en-US" sz="1000" dirty="0"/>
              <a:t>@IL24_5151:3:1:2948:912#9/1</a:t>
            </a:r>
          </a:p>
          <a:p>
            <a:r>
              <a:rPr lang="en-US" sz="1000" dirty="0"/>
              <a:t>NCCACCAGACACTGTCCGCAACCCCGGTAAGGGGCCAACGTTAGAACATCAAACATTAAAGGGTGGTATTTCAAGG</a:t>
            </a:r>
          </a:p>
          <a:p>
            <a:r>
              <a:rPr lang="en-US" sz="1000" dirty="0"/>
              <a:t>+</a:t>
            </a:r>
          </a:p>
        </p:txBody>
      </p:sp>
      <p:sp>
        <p:nvSpPr>
          <p:cNvPr id="6" name="Rectangle 5">
            <a:extLst>
              <a:ext uri="{FF2B5EF4-FFF2-40B4-BE49-F238E27FC236}">
                <a16:creationId xmlns:a16="http://schemas.microsoft.com/office/drawing/2014/main" id="{B2C76E5A-49CC-5040-A296-26650F2F07CC}"/>
              </a:ext>
            </a:extLst>
          </p:cNvPr>
          <p:cNvSpPr/>
          <p:nvPr/>
        </p:nvSpPr>
        <p:spPr>
          <a:xfrm>
            <a:off x="6166911" y="2111899"/>
            <a:ext cx="4854138" cy="1477328"/>
          </a:xfrm>
          <a:prstGeom prst="rect">
            <a:avLst/>
          </a:prstGeom>
        </p:spPr>
        <p:txBody>
          <a:bodyPr wrap="square">
            <a:spAutoFit/>
          </a:bodyPr>
          <a:lstStyle/>
          <a:p>
            <a:r>
              <a:rPr lang="en-US" sz="1000" dirty="0"/>
              <a:t>&gt;reference sequence</a:t>
            </a:r>
          </a:p>
          <a:p>
            <a:r>
              <a:rPr lang="en-US" sz="1000" dirty="0"/>
              <a:t>ATTGAACGCTGGCGGCAGGCCTAACACATGCAAGTCGAGCGGCAGCGGGAAGTAGTTT</a:t>
            </a:r>
          </a:p>
          <a:p>
            <a:r>
              <a:rPr lang="en-US" sz="1000" dirty="0"/>
              <a:t>TACTTTGCCGGCGAGCGGCGGACGGGTGAGTAATGTCTGGGAAACTGCCTGATGGAGG</a:t>
            </a:r>
          </a:p>
          <a:p>
            <a:r>
              <a:rPr lang="en-US" sz="1000" dirty="0"/>
              <a:t>GATAACTACTGGAAACGGTAGCTAATACCGCATGACCTCGTAAGAGCAAAGTGGGGGAC</a:t>
            </a:r>
          </a:p>
          <a:p>
            <a:r>
              <a:rPr lang="en-US" sz="1000" dirty="0"/>
              <a:t>TTCGGGCCTCACGCCATCGGATGTGCCCAGATGGGATTAGCTAGTAGGTGGGGTAATGG</a:t>
            </a:r>
          </a:p>
          <a:p>
            <a:r>
              <a:rPr lang="en-US" sz="1000" dirty="0"/>
              <a:t>TCACCTAGGCGACGATCCCTAGCTGGTCTGAGAGGATGACCAGCCACACTGGAACTGAG</a:t>
            </a:r>
          </a:p>
          <a:p>
            <a:r>
              <a:rPr lang="en-US" sz="1000" dirty="0"/>
              <a:t>CACGGTCCAGACTCCTACGGGAGGCAGCAGTGGGGAATATTGCACAATGGGCGCAAGC</a:t>
            </a:r>
          </a:p>
          <a:p>
            <a:r>
              <a:rPr lang="en-US" sz="1000" dirty="0"/>
              <a:t>GATGCAGCCATGCCGCGTGTGTGAAGAAGGCCTTCGGGTTGTAAAGCACTTTCAGCGAG</a:t>
            </a:r>
          </a:p>
          <a:p>
            <a:r>
              <a:rPr lang="en-US" sz="1000" dirty="0"/>
              <a:t>AGGAAGGCAGTCGTGTTAATAGCACGATTGATTGACGTTACTCGCAGAAGAAGCACCGGC</a:t>
            </a:r>
          </a:p>
        </p:txBody>
      </p:sp>
      <p:sp>
        <p:nvSpPr>
          <p:cNvPr id="7" name="TextBox 6">
            <a:extLst>
              <a:ext uri="{FF2B5EF4-FFF2-40B4-BE49-F238E27FC236}">
                <a16:creationId xmlns:a16="http://schemas.microsoft.com/office/drawing/2014/main" id="{32FC3DDB-71EE-5840-BE1A-25FDB52492E0}"/>
              </a:ext>
            </a:extLst>
          </p:cNvPr>
          <p:cNvSpPr txBox="1"/>
          <p:nvPr/>
        </p:nvSpPr>
        <p:spPr>
          <a:xfrm>
            <a:off x="2535456" y="1499668"/>
            <a:ext cx="1918741" cy="369332"/>
          </a:xfrm>
          <a:prstGeom prst="rect">
            <a:avLst/>
          </a:prstGeom>
          <a:noFill/>
        </p:spPr>
        <p:txBody>
          <a:bodyPr wrap="square" rtlCol="0">
            <a:spAutoFit/>
          </a:bodyPr>
          <a:lstStyle/>
          <a:p>
            <a:r>
              <a:rPr lang="en-GB" dirty="0"/>
              <a:t>Isolate - Fastq files</a:t>
            </a:r>
          </a:p>
        </p:txBody>
      </p:sp>
      <p:sp>
        <p:nvSpPr>
          <p:cNvPr id="8" name="TextBox 7">
            <a:extLst>
              <a:ext uri="{FF2B5EF4-FFF2-40B4-BE49-F238E27FC236}">
                <a16:creationId xmlns:a16="http://schemas.microsoft.com/office/drawing/2014/main" id="{46FBFA94-FA43-484F-BAF9-8F1157D4B8F2}"/>
              </a:ext>
            </a:extLst>
          </p:cNvPr>
          <p:cNvSpPr txBox="1"/>
          <p:nvPr/>
        </p:nvSpPr>
        <p:spPr>
          <a:xfrm>
            <a:off x="7214885" y="1638321"/>
            <a:ext cx="2758189" cy="369332"/>
          </a:xfrm>
          <a:prstGeom prst="rect">
            <a:avLst/>
          </a:prstGeom>
          <a:noFill/>
        </p:spPr>
        <p:txBody>
          <a:bodyPr wrap="square" rtlCol="0">
            <a:spAutoFit/>
          </a:bodyPr>
          <a:lstStyle/>
          <a:p>
            <a:r>
              <a:rPr lang="en-GB" dirty="0"/>
              <a:t>Reference – in </a:t>
            </a:r>
            <a:r>
              <a:rPr lang="en-GB" dirty="0" err="1"/>
              <a:t>fasta</a:t>
            </a:r>
            <a:r>
              <a:rPr lang="en-GB" dirty="0"/>
              <a:t> format</a:t>
            </a:r>
          </a:p>
        </p:txBody>
      </p:sp>
      <p:sp>
        <p:nvSpPr>
          <p:cNvPr id="9" name="Cross 8">
            <a:extLst>
              <a:ext uri="{FF2B5EF4-FFF2-40B4-BE49-F238E27FC236}">
                <a16:creationId xmlns:a16="http://schemas.microsoft.com/office/drawing/2014/main" id="{BE103EB1-7660-A74A-9BA5-EEC4E049D6D8}"/>
              </a:ext>
            </a:extLst>
          </p:cNvPr>
          <p:cNvSpPr/>
          <p:nvPr/>
        </p:nvSpPr>
        <p:spPr>
          <a:xfrm>
            <a:off x="5268540" y="2489019"/>
            <a:ext cx="594731" cy="618884"/>
          </a:xfrm>
          <a:prstGeom prst="plus">
            <a:avLst>
              <a:gd name="adj" fmla="val 443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53E0F20A-5B88-AF4C-94B2-5057CCCC098F}"/>
              </a:ext>
            </a:extLst>
          </p:cNvPr>
          <p:cNvSpPr txBox="1"/>
          <p:nvPr/>
        </p:nvSpPr>
        <p:spPr>
          <a:xfrm>
            <a:off x="2996673" y="4196908"/>
            <a:ext cx="6268881" cy="2308324"/>
          </a:xfrm>
          <a:prstGeom prst="rect">
            <a:avLst/>
          </a:prstGeom>
          <a:noFill/>
          <a:ln w="28575">
            <a:solidFill>
              <a:srgbClr val="7030A0"/>
            </a:solidFill>
          </a:ln>
        </p:spPr>
        <p:txBody>
          <a:bodyPr wrap="square" rtlCol="0">
            <a:spAutoFit/>
          </a:bodyPr>
          <a:lstStyle/>
          <a:p>
            <a:pPr algn="ctr"/>
            <a:r>
              <a:rPr lang="en-US" dirty="0"/>
              <a:t>Choose your reference sequence wisely</a:t>
            </a:r>
          </a:p>
          <a:p>
            <a:pPr algn="ctr"/>
            <a:endParaRPr lang="en-US" dirty="0"/>
          </a:p>
          <a:p>
            <a:pPr algn="ctr"/>
            <a:r>
              <a:rPr lang="en-US" dirty="0">
                <a:solidFill>
                  <a:srgbClr val="7030A0"/>
                </a:solidFill>
              </a:rPr>
              <a:t>You won’t find things in your sample that are not in the reference!</a:t>
            </a:r>
          </a:p>
          <a:p>
            <a:pPr algn="ctr"/>
            <a:endParaRPr lang="en-US" dirty="0">
              <a:solidFill>
                <a:srgbClr val="7030A0"/>
              </a:solidFill>
            </a:endParaRPr>
          </a:p>
          <a:p>
            <a:pPr algn="ctr"/>
            <a:r>
              <a:rPr lang="en-US" dirty="0">
                <a:solidFill>
                  <a:srgbClr val="7030A0"/>
                </a:solidFill>
              </a:rPr>
              <a:t>As sequences diverge from the reference, mapping becomes progressively less effective</a:t>
            </a:r>
          </a:p>
          <a:p>
            <a:pPr algn="ctr"/>
            <a:endParaRPr lang="en-US" dirty="0"/>
          </a:p>
        </p:txBody>
      </p:sp>
    </p:spTree>
    <p:extLst>
      <p:ext uri="{BB962C8B-B14F-4D97-AF65-F5344CB8AC3E}">
        <p14:creationId xmlns:p14="http://schemas.microsoft.com/office/powerpoint/2010/main" val="324174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475F433-D87E-C648-9AAD-6A902ECC0F1F}"/>
              </a:ext>
            </a:extLst>
          </p:cNvPr>
          <p:cNvSpPr>
            <a:spLocks noGrp="1"/>
          </p:cNvSpPr>
          <p:nvPr>
            <p:ph type="title"/>
          </p:nvPr>
        </p:nvSpPr>
        <p:spPr>
          <a:xfrm>
            <a:off x="2097156" y="542994"/>
            <a:ext cx="8229600" cy="1143000"/>
          </a:xfrm>
        </p:spPr>
        <p:txBody>
          <a:bodyPr>
            <a:normAutofit fontScale="90000"/>
          </a:bodyPr>
          <a:lstStyle/>
          <a:p>
            <a:r>
              <a:rPr lang="en-GB" dirty="0">
                <a:ea typeface="Times New Roman" pitchFamily="-52" charset="0"/>
                <a:cs typeface="Times New Roman" pitchFamily="-52" charset="0"/>
              </a:rPr>
              <a:t>Why do we map reads to a reference? </a:t>
            </a:r>
            <a:endParaRPr lang="en-US" dirty="0"/>
          </a:p>
        </p:txBody>
      </p:sp>
      <p:sp>
        <p:nvSpPr>
          <p:cNvPr id="5" name="Content Placeholder 2">
            <a:extLst>
              <a:ext uri="{FF2B5EF4-FFF2-40B4-BE49-F238E27FC236}">
                <a16:creationId xmlns:a16="http://schemas.microsoft.com/office/drawing/2014/main" id="{F1BD9CA3-B4C6-5044-8A4B-251D0B426902}"/>
              </a:ext>
            </a:extLst>
          </p:cNvPr>
          <p:cNvSpPr>
            <a:spLocks noGrp="1"/>
          </p:cNvSpPr>
          <p:nvPr>
            <p:ph idx="1"/>
          </p:nvPr>
        </p:nvSpPr>
        <p:spPr>
          <a:xfrm>
            <a:off x="2097156" y="1868556"/>
            <a:ext cx="8229600" cy="4525963"/>
          </a:xfrm>
        </p:spPr>
        <p:txBody>
          <a:bodyPr>
            <a:normAutofit/>
          </a:bodyPr>
          <a:lstStyle/>
          <a:p>
            <a:r>
              <a:rPr lang="en-GB" dirty="0">
                <a:ea typeface="Times New Roman" pitchFamily="-52" charset="0"/>
                <a:cs typeface="Times New Roman" pitchFamily="-52" charset="0"/>
              </a:rPr>
              <a:t>Identify variation:</a:t>
            </a:r>
          </a:p>
          <a:p>
            <a:pPr lvl="1">
              <a:buFont typeface="Arial" panose="020B0604020202020204" pitchFamily="34" charset="0"/>
              <a:buChar char="•"/>
            </a:pPr>
            <a:r>
              <a:rPr lang="en-GB" dirty="0">
                <a:ea typeface="Times New Roman" pitchFamily="-52" charset="0"/>
                <a:cs typeface="Times New Roman" pitchFamily="-52" charset="0"/>
              </a:rPr>
              <a:t>Single Nucleotide Polymorphisms (SNPs), </a:t>
            </a:r>
          </a:p>
          <a:p>
            <a:pPr lvl="1">
              <a:buFont typeface="Arial" panose="020B0604020202020204" pitchFamily="34" charset="0"/>
              <a:buChar char="•"/>
            </a:pPr>
            <a:r>
              <a:rPr lang="en-GB" u="sng" dirty="0">
                <a:ea typeface="Times New Roman" pitchFamily="-52" charset="0"/>
                <a:cs typeface="Times New Roman" pitchFamily="-52" charset="0"/>
              </a:rPr>
              <a:t>in</a:t>
            </a:r>
            <a:r>
              <a:rPr lang="en-GB" dirty="0">
                <a:ea typeface="Times New Roman" pitchFamily="-52" charset="0"/>
                <a:cs typeface="Times New Roman" pitchFamily="-52" charset="0"/>
              </a:rPr>
              <a:t>sertions and </a:t>
            </a:r>
            <a:r>
              <a:rPr lang="en-GB" u="sng" dirty="0">
                <a:ea typeface="Times New Roman" pitchFamily="-52" charset="0"/>
                <a:cs typeface="Times New Roman" pitchFamily="-52" charset="0"/>
              </a:rPr>
              <a:t>del</a:t>
            </a:r>
            <a:r>
              <a:rPr lang="en-GB" dirty="0">
                <a:ea typeface="Times New Roman" pitchFamily="-52" charset="0"/>
                <a:cs typeface="Times New Roman" pitchFamily="-52" charset="0"/>
              </a:rPr>
              <a:t>etions (indels) </a:t>
            </a:r>
          </a:p>
          <a:p>
            <a:pPr lvl="1">
              <a:buFont typeface="Arial" panose="020B0604020202020204" pitchFamily="34" charset="0"/>
              <a:buChar char="•"/>
            </a:pPr>
            <a:r>
              <a:rPr lang="en-GB" dirty="0">
                <a:ea typeface="Times New Roman" pitchFamily="-52" charset="0"/>
                <a:cs typeface="Times New Roman" pitchFamily="-52" charset="0"/>
              </a:rPr>
              <a:t>Copy Number Variants (CNVs) between variants of the same bacteria.</a:t>
            </a:r>
          </a:p>
          <a:p>
            <a:pPr lvl="1">
              <a:buFont typeface="Arial" panose="020B0604020202020204" pitchFamily="34" charset="0"/>
              <a:buChar char="•"/>
            </a:pPr>
            <a:r>
              <a:rPr lang="en-GB" dirty="0">
                <a:ea typeface="Times New Roman" pitchFamily="-52" charset="0"/>
                <a:cs typeface="Times New Roman" pitchFamily="-52" charset="0"/>
              </a:rPr>
              <a:t>Presence / absence of genes (AMR)</a:t>
            </a:r>
          </a:p>
          <a:p>
            <a:endParaRPr lang="en-US" dirty="0"/>
          </a:p>
          <a:p>
            <a:endParaRPr lang="en-US" dirty="0"/>
          </a:p>
        </p:txBody>
      </p:sp>
    </p:spTree>
    <p:extLst>
      <p:ext uri="{BB962C8B-B14F-4D97-AF65-F5344CB8AC3E}">
        <p14:creationId xmlns:p14="http://schemas.microsoft.com/office/powerpoint/2010/main" val="8535297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1152</Words>
  <Application>Microsoft Macintosh PowerPoint</Application>
  <PresentationFormat>Widescreen</PresentationFormat>
  <Paragraphs>202</Paragraphs>
  <Slides>25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Courier</vt:lpstr>
      <vt:lpstr>Roboto</vt:lpstr>
      <vt:lpstr>Times New Roman</vt:lpstr>
      <vt:lpstr>Office Theme</vt:lpstr>
      <vt:lpstr>Parasite Genomics Short Read Mapping</vt:lpstr>
      <vt:lpstr>PowerPoint Presentation</vt:lpstr>
      <vt:lpstr>Illumina sequencing reads - fastq</vt:lpstr>
      <vt:lpstr>Sequence output to Demultiplex</vt:lpstr>
      <vt:lpstr>Fastq format</vt:lpstr>
      <vt:lpstr>Fastq quality score/Phred score  </vt:lpstr>
      <vt:lpstr>Fastq Quality Check made easy!</vt:lpstr>
      <vt:lpstr>Mapping Illumina sequence data</vt:lpstr>
      <vt:lpstr>Why do we map reads to a reference? </vt:lpstr>
      <vt:lpstr>Mappers</vt:lpstr>
      <vt:lpstr>Comparison of different mappers</vt:lpstr>
      <vt:lpstr>Good general aligners</vt:lpstr>
      <vt:lpstr>Why do we map to a reference? </vt:lpstr>
      <vt:lpstr>Single Nucleotide Polymorphisms (SNPs)</vt:lpstr>
      <vt:lpstr>INDELS</vt:lpstr>
      <vt:lpstr>Visualize in Artemis</vt:lpstr>
      <vt:lpstr>Why do we map to a reference? </vt:lpstr>
      <vt:lpstr>Copy number variation</vt:lpstr>
      <vt:lpstr>Gene presence/absence: AMR</vt:lpstr>
      <vt:lpstr>Gene insertions/novel genes</vt:lpstr>
      <vt:lpstr>PowerPoint Presentation</vt:lpstr>
      <vt:lpstr>PowerPoint Presentation</vt:lpstr>
      <vt:lpstr>The Swedish story</vt:lpstr>
      <vt:lpstr>In this session, you will:</vt:lpstr>
      <vt:lpstr>Today’s exercise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Parasite Genomics: Day 1</dc:title>
  <dc:creator>Steve Doyle</dc:creator>
  <cp:lastModifiedBy>Steve Doyle</cp:lastModifiedBy>
  <cp:revision>2</cp:revision>
  <dcterms:created xsi:type="dcterms:W3CDTF">2022-04-11T10:36:00Z</dcterms:created>
  <dcterms:modified xsi:type="dcterms:W3CDTF">2022-04-11T10:57:08Z</dcterms:modified>
</cp:coreProperties>
</file>

<file path=docProps/thumbnail.jpeg>
</file>